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9" r:id="rId2"/>
    <p:sldId id="322" r:id="rId3"/>
    <p:sldId id="336" r:id="rId4"/>
    <p:sldId id="337" r:id="rId5"/>
    <p:sldId id="338" r:id="rId6"/>
    <p:sldId id="339" r:id="rId7"/>
    <p:sldId id="340" r:id="rId8"/>
    <p:sldId id="341" r:id="rId9"/>
    <p:sldId id="342" r:id="rId10"/>
    <p:sldId id="34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5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3DF0D-B7AB-4446-BA29-50BAC1BC3E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82E6255C-88D6-471D-A024-BB4E7CDD55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4502A20E-8CDE-41C5-A9C3-C8986D168603}"/>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5" name="Footer Placeholder 4">
            <a:extLst>
              <a:ext uri="{FF2B5EF4-FFF2-40B4-BE49-F238E27FC236}">
                <a16:creationId xmlns:a16="http://schemas.microsoft.com/office/drawing/2014/main" id="{DA67D03D-6956-478A-BDFE-832486CD2E4B}"/>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9C2D6C9D-21D5-445A-A63D-E96D9FBA155F}"/>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343775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4BBDF-8D59-43B9-A2DA-98B915B88133}"/>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C1FA9434-6652-4DF2-949F-EF6706D9C9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99EA0A90-4E22-4675-A9C2-DBFA9040BC04}"/>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5" name="Footer Placeholder 4">
            <a:extLst>
              <a:ext uri="{FF2B5EF4-FFF2-40B4-BE49-F238E27FC236}">
                <a16:creationId xmlns:a16="http://schemas.microsoft.com/office/drawing/2014/main" id="{3A6B3F72-74C3-4F02-A8B6-0388FC73766E}"/>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AAD7E25B-1880-4ADD-8CF4-74C107E5F36A}"/>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2662726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479AC4-45FC-4DA3-A137-5069BF7C34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D1980301-739E-474E-9419-B30FF9F03C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142CEB3B-CCED-4060-BB56-9A9C74B4B322}"/>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5" name="Footer Placeholder 4">
            <a:extLst>
              <a:ext uri="{FF2B5EF4-FFF2-40B4-BE49-F238E27FC236}">
                <a16:creationId xmlns:a16="http://schemas.microsoft.com/office/drawing/2014/main" id="{9AB0D58E-ED3B-4131-AF77-6D4E096CABC2}"/>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34C71E5E-C783-4EA4-8FA3-AC0EB3274964}"/>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48947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Quote with Caption">
    <p:spTree>
      <p:nvGrpSpPr>
        <p:cNvPr id="1" name=""/>
        <p:cNvGrpSpPr/>
        <p:nvPr/>
      </p:nvGrpSpPr>
      <p:grpSpPr>
        <a:xfrm>
          <a:off x="0" y="0"/>
          <a:ext cx="0" cy="0"/>
          <a:chOff x="0" y="0"/>
          <a:chExt cx="0" cy="0"/>
        </a:xfrm>
      </p:grpSpPr>
      <p:grpSp>
        <p:nvGrpSpPr>
          <p:cNvPr id="5" name="Group 21">
            <a:extLst>
              <a:ext uri="{FF2B5EF4-FFF2-40B4-BE49-F238E27FC236}">
                <a16:creationId xmlns:a16="http://schemas.microsoft.com/office/drawing/2014/main" id="{78E838FC-B87B-4ED7-96ED-A83BACEA94A0}"/>
              </a:ext>
            </a:extLst>
          </p:cNvPr>
          <p:cNvGrpSpPr>
            <a:grpSpLocks/>
          </p:cNvGrpSpPr>
          <p:nvPr/>
        </p:nvGrpSpPr>
        <p:grpSpPr bwMode="auto">
          <a:xfrm>
            <a:off x="0" y="0"/>
            <a:ext cx="12192000" cy="6858000"/>
            <a:chOff x="0" y="0"/>
            <a:chExt cx="12192000" cy="6858000"/>
          </a:xfrm>
        </p:grpSpPr>
        <p:sp>
          <p:nvSpPr>
            <p:cNvPr id="6" name="Rectangle 5">
              <a:extLst>
                <a:ext uri="{FF2B5EF4-FFF2-40B4-BE49-F238E27FC236}">
                  <a16:creationId xmlns:a16="http://schemas.microsoft.com/office/drawing/2014/main" id="{67349C06-BE5E-49A7-89D7-BB2775653E0B}"/>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CEAB1C81-6EC4-4521-B8D4-77C106361886}"/>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959FC00D-2FD0-449E-B4E1-0A24FF3FC8BD}"/>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F30F6E99-43DA-40F5-A1FF-459439C5D486}"/>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356B3F32-ACDB-4C55-831D-DC526CF3AC1B}"/>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06EF8692-BB39-4B36-BBD8-53906E254BFD}"/>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16:creationId xmlns:a16="http://schemas.microsoft.com/office/drawing/2014/main" id="{9FF04545-C4D0-4DB0-9938-ADE113457D27}"/>
                </a:ext>
              </a:extLst>
            </p:cNvPr>
            <p:cNvSpPr>
              <a:spLocks/>
            </p:cNvSpPr>
            <p:nvPr/>
          </p:nvSpPr>
          <p:spPr bwMode="gray">
            <a:xfrm rot="-589932">
              <a:off x="8490951" y="4185117"/>
              <a:ext cx="3299407" cy="440924"/>
            </a:xfrm>
            <a:custGeom>
              <a:avLst/>
              <a:gdLst>
                <a:gd name="T0" fmla="*/ 28045 w 10000"/>
                <a:gd name="T1" fmla="*/ 211004 h 5291"/>
                <a:gd name="T2" fmla="*/ 3285549 w 10000"/>
                <a:gd name="T3" fmla="*/ 440924 h 5291"/>
                <a:gd name="T4" fmla="*/ 3299407 w 10000"/>
                <a:gd name="T5" fmla="*/ 0 h 5291"/>
                <a:gd name="T6" fmla="*/ 3299407 w 10000"/>
                <a:gd name="T7" fmla="*/ 0 h 5291"/>
                <a:gd name="T8" fmla="*/ 3189537 w 10000"/>
                <a:gd name="T9" fmla="*/ 17000 h 5291"/>
                <a:gd name="T10" fmla="*/ 3079666 w 10000"/>
                <a:gd name="T11" fmla="*/ 33334 h 5291"/>
                <a:gd name="T12" fmla="*/ 2969796 w 10000"/>
                <a:gd name="T13" fmla="*/ 49167 h 5291"/>
                <a:gd name="T14" fmla="*/ 2859596 w 10000"/>
                <a:gd name="T15" fmla="*/ 62751 h 5291"/>
                <a:gd name="T16" fmla="*/ 2749396 w 10000"/>
                <a:gd name="T17" fmla="*/ 76418 h 5291"/>
                <a:gd name="T18" fmla="*/ 2639196 w 10000"/>
                <a:gd name="T19" fmla="*/ 89251 h 5291"/>
                <a:gd name="T20" fmla="*/ 2530315 w 10000"/>
                <a:gd name="T21" fmla="*/ 100168 h 5291"/>
                <a:gd name="T22" fmla="*/ 2419455 w 10000"/>
                <a:gd name="T23" fmla="*/ 110419 h 5291"/>
                <a:gd name="T24" fmla="*/ 2309585 w 10000"/>
                <a:gd name="T25" fmla="*/ 120002 h 5291"/>
                <a:gd name="T26" fmla="*/ 2201694 w 10000"/>
                <a:gd name="T27" fmla="*/ 128169 h 5291"/>
                <a:gd name="T28" fmla="*/ 2091824 w 10000"/>
                <a:gd name="T29" fmla="*/ 136336 h 5291"/>
                <a:gd name="T30" fmla="*/ 1983933 w 10000"/>
                <a:gd name="T31" fmla="*/ 143252 h 5291"/>
                <a:gd name="T32" fmla="*/ 1876043 w 10000"/>
                <a:gd name="T33" fmla="*/ 148669 h 5291"/>
                <a:gd name="T34" fmla="*/ 1768152 w 10000"/>
                <a:gd name="T35" fmla="*/ 154169 h 5291"/>
                <a:gd name="T36" fmla="*/ 1661581 w 10000"/>
                <a:gd name="T37" fmla="*/ 158836 h 5291"/>
                <a:gd name="T38" fmla="*/ 1556330 w 10000"/>
                <a:gd name="T39" fmla="*/ 162336 h 5291"/>
                <a:gd name="T40" fmla="*/ 1450419 w 10000"/>
                <a:gd name="T41" fmla="*/ 165003 h 5291"/>
                <a:gd name="T42" fmla="*/ 1345828 w 10000"/>
                <a:gd name="T43" fmla="*/ 167753 h 5291"/>
                <a:gd name="T44" fmla="*/ 1242557 w 10000"/>
                <a:gd name="T45" fmla="*/ 169086 h 5291"/>
                <a:gd name="T46" fmla="*/ 1139615 w 10000"/>
                <a:gd name="T47" fmla="*/ 170503 h 5291"/>
                <a:gd name="T48" fmla="*/ 1037664 w 10000"/>
                <a:gd name="T49" fmla="*/ 171086 h 5291"/>
                <a:gd name="T50" fmla="*/ 936702 w 10000"/>
                <a:gd name="T51" fmla="*/ 170503 h 5291"/>
                <a:gd name="T52" fmla="*/ 837060 w 10000"/>
                <a:gd name="T53" fmla="*/ 170503 h 5291"/>
                <a:gd name="T54" fmla="*/ 738407 w 10000"/>
                <a:gd name="T55" fmla="*/ 169086 h 5291"/>
                <a:gd name="T56" fmla="*/ 641075 w 10000"/>
                <a:gd name="T57" fmla="*/ 167003 h 5291"/>
                <a:gd name="T58" fmla="*/ 545392 w 10000"/>
                <a:gd name="T59" fmla="*/ 165003 h 5291"/>
                <a:gd name="T60" fmla="*/ 451359 w 10000"/>
                <a:gd name="T61" fmla="*/ 162919 h 5291"/>
                <a:gd name="T62" fmla="*/ 357986 w 10000"/>
                <a:gd name="T63" fmla="*/ 159586 h 5291"/>
                <a:gd name="T64" fmla="*/ 265932 w 10000"/>
                <a:gd name="T65" fmla="*/ 156086 h 5291"/>
                <a:gd name="T66" fmla="*/ 175858 w 10000"/>
                <a:gd name="T67" fmla="*/ 152753 h 5291"/>
                <a:gd name="T68" fmla="*/ 0 w 10000"/>
                <a:gd name="T69" fmla="*/ 143836 h 5291"/>
                <a:gd name="T70" fmla="*/ 28045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MY"/>
            </a:p>
          </p:txBody>
        </p:sp>
        <p:sp>
          <p:nvSpPr>
            <p:cNvPr id="15" name="Freeform 5">
              <a:extLst>
                <a:ext uri="{FF2B5EF4-FFF2-40B4-BE49-F238E27FC236}">
                  <a16:creationId xmlns:a16="http://schemas.microsoft.com/office/drawing/2014/main" id="{89BAE04D-E6EC-4A29-9711-77B35C890DDC}"/>
                </a:ext>
              </a:extLst>
            </p:cNvPr>
            <p:cNvSpPr>
              <a:spLocks/>
            </p:cNvSpPr>
            <p:nvPr/>
          </p:nvSpPr>
          <p:spPr bwMode="gray">
            <a:xfrm>
              <a:off x="455612" y="4241801"/>
              <a:ext cx="11277600" cy="2337161"/>
            </a:xfrm>
            <a:custGeom>
              <a:avLst/>
              <a:gdLst>
                <a:gd name="T0" fmla="*/ 0 w 10000"/>
                <a:gd name="T1" fmla="*/ 0 h 8000"/>
                <a:gd name="T2" fmla="*/ 0 w 10000"/>
                <a:gd name="T3" fmla="*/ 2328397 h 8000"/>
                <a:gd name="T4" fmla="*/ 11277600 w 10000"/>
                <a:gd name="T5" fmla="*/ 2337161 h 8000"/>
                <a:gd name="T6" fmla="*/ 11277600 w 10000"/>
                <a:gd name="T7" fmla="*/ 2045 h 8000"/>
                <a:gd name="T8" fmla="*/ 11277600 w 10000"/>
                <a:gd name="T9" fmla="*/ 2045 h 8000"/>
                <a:gd name="T10" fmla="*/ 11021598 w 10000"/>
                <a:gd name="T11" fmla="*/ 45575 h 8000"/>
                <a:gd name="T12" fmla="*/ 10766725 w 10000"/>
                <a:gd name="T13" fmla="*/ 87059 h 8000"/>
                <a:gd name="T14" fmla="*/ 10510723 w 10000"/>
                <a:gd name="T15" fmla="*/ 127667 h 8000"/>
                <a:gd name="T16" fmla="*/ 10253594 w 10000"/>
                <a:gd name="T17" fmla="*/ 162433 h 8000"/>
                <a:gd name="T18" fmla="*/ 9997592 w 10000"/>
                <a:gd name="T19" fmla="*/ 197490 h 8000"/>
                <a:gd name="T20" fmla="*/ 9740463 w 10000"/>
                <a:gd name="T21" fmla="*/ 230210 h 8000"/>
                <a:gd name="T22" fmla="*/ 9486717 w 10000"/>
                <a:gd name="T23" fmla="*/ 258256 h 8000"/>
                <a:gd name="T24" fmla="*/ 9229588 w 10000"/>
                <a:gd name="T25" fmla="*/ 284841 h 8000"/>
                <a:gd name="T26" fmla="*/ 8973586 w 10000"/>
                <a:gd name="T27" fmla="*/ 309090 h 8000"/>
                <a:gd name="T28" fmla="*/ 8722096 w 10000"/>
                <a:gd name="T29" fmla="*/ 330124 h 8000"/>
                <a:gd name="T30" fmla="*/ 8467222 w 10000"/>
                <a:gd name="T31" fmla="*/ 351158 h 8000"/>
                <a:gd name="T32" fmla="*/ 8215732 w 10000"/>
                <a:gd name="T33" fmla="*/ 368687 h 8000"/>
                <a:gd name="T34" fmla="*/ 7964241 w 10000"/>
                <a:gd name="T35" fmla="*/ 382418 h 8000"/>
                <a:gd name="T36" fmla="*/ 7713878 w 10000"/>
                <a:gd name="T37" fmla="*/ 396733 h 8000"/>
                <a:gd name="T38" fmla="*/ 7465771 w 10000"/>
                <a:gd name="T39" fmla="*/ 408711 h 8000"/>
                <a:gd name="T40" fmla="*/ 7219920 w 10000"/>
                <a:gd name="T41" fmla="*/ 417183 h 8000"/>
                <a:gd name="T42" fmla="*/ 6974068 w 10000"/>
                <a:gd name="T43" fmla="*/ 424487 h 8000"/>
                <a:gd name="T44" fmla="*/ 6730472 w 10000"/>
                <a:gd name="T45" fmla="*/ 431498 h 8000"/>
                <a:gd name="T46" fmla="*/ 6490259 w 10000"/>
                <a:gd name="T47" fmla="*/ 434712 h 8000"/>
                <a:gd name="T48" fmla="*/ 6250046 w 10000"/>
                <a:gd name="T49" fmla="*/ 438218 h 8000"/>
                <a:gd name="T50" fmla="*/ 6013216 w 10000"/>
                <a:gd name="T51" fmla="*/ 439971 h 8000"/>
                <a:gd name="T52" fmla="*/ 5778642 w 10000"/>
                <a:gd name="T53" fmla="*/ 438218 h 8000"/>
                <a:gd name="T54" fmla="*/ 5546324 w 10000"/>
                <a:gd name="T55" fmla="*/ 438218 h 8000"/>
                <a:gd name="T56" fmla="*/ 5316261 w 10000"/>
                <a:gd name="T57" fmla="*/ 434712 h 8000"/>
                <a:gd name="T58" fmla="*/ 5090709 w 10000"/>
                <a:gd name="T59" fmla="*/ 429453 h 8000"/>
                <a:gd name="T60" fmla="*/ 4867412 w 10000"/>
                <a:gd name="T61" fmla="*/ 424487 h 8000"/>
                <a:gd name="T62" fmla="*/ 4648627 w 10000"/>
                <a:gd name="T63" fmla="*/ 418936 h 8000"/>
                <a:gd name="T64" fmla="*/ 4430969 w 10000"/>
                <a:gd name="T65" fmla="*/ 410464 h 8000"/>
                <a:gd name="T66" fmla="*/ 4216695 w 10000"/>
                <a:gd name="T67" fmla="*/ 401407 h 8000"/>
                <a:gd name="T68" fmla="*/ 4006931 w 10000"/>
                <a:gd name="T69" fmla="*/ 393227 h 8000"/>
                <a:gd name="T70" fmla="*/ 3597554 w 10000"/>
                <a:gd name="T71" fmla="*/ 370148 h 8000"/>
                <a:gd name="T72" fmla="*/ 3205094 w 10000"/>
                <a:gd name="T73" fmla="*/ 345608 h 8000"/>
                <a:gd name="T74" fmla="*/ 2828422 w 10000"/>
                <a:gd name="T75" fmla="*/ 319899 h 8000"/>
                <a:gd name="T76" fmla="*/ 2472050 w 10000"/>
                <a:gd name="T77" fmla="*/ 291561 h 8000"/>
                <a:gd name="T78" fmla="*/ 2131466 w 10000"/>
                <a:gd name="T79" fmla="*/ 262054 h 8000"/>
                <a:gd name="T80" fmla="*/ 1815694 w 10000"/>
                <a:gd name="T81" fmla="*/ 230210 h 8000"/>
                <a:gd name="T82" fmla="*/ 1519093 w 10000"/>
                <a:gd name="T83" fmla="*/ 198951 h 8000"/>
                <a:gd name="T84" fmla="*/ 1246175 w 10000"/>
                <a:gd name="T85" fmla="*/ 167691 h 8000"/>
                <a:gd name="T86" fmla="*/ 995812 w 10000"/>
                <a:gd name="T87" fmla="*/ 138185 h 8000"/>
                <a:gd name="T88" fmla="*/ 773643 w 10000"/>
                <a:gd name="T89" fmla="*/ 110139 h 8000"/>
                <a:gd name="T90" fmla="*/ 572902 w 10000"/>
                <a:gd name="T91" fmla="*/ 83554 h 8000"/>
                <a:gd name="T92" fmla="*/ 403738 w 10000"/>
                <a:gd name="T93" fmla="*/ 61350 h 8000"/>
                <a:gd name="T94" fmla="*/ 261640 w 10000"/>
                <a:gd name="T95" fmla="*/ 40316 h 8000"/>
                <a:gd name="T96" fmla="*/ 66538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MY"/>
            </a:p>
          </p:txBody>
        </p:sp>
        <p:sp>
          <p:nvSpPr>
            <p:cNvPr id="16" name="Freeform 5">
              <a:extLst>
                <a:ext uri="{FF2B5EF4-FFF2-40B4-BE49-F238E27FC236}">
                  <a16:creationId xmlns:a16="http://schemas.microsoft.com/office/drawing/2014/main" id="{BA39F2C2-9A68-44A2-85AD-53FEC58D57C5}"/>
                </a:ext>
              </a:extLst>
            </p:cNvPr>
            <p:cNvSpPr>
              <a:spLocks noEditPoints="1"/>
            </p:cNvSpPr>
            <p:nvPr/>
          </p:nvSpPr>
          <p:spPr bwMode="gray">
            <a:xfrm>
              <a:off x="0" y="1587"/>
              <a:ext cx="12192000" cy="6856413"/>
            </a:xfrm>
            <a:custGeom>
              <a:avLst/>
              <a:gdLst>
                <a:gd name="T0" fmla="*/ 0 w 15356"/>
                <a:gd name="T1" fmla="*/ 0 h 8638"/>
                <a:gd name="T2" fmla="*/ 0 w 15356"/>
                <a:gd name="T3" fmla="*/ 6856413 h 8638"/>
                <a:gd name="T4" fmla="*/ 12192000 w 15356"/>
                <a:gd name="T5" fmla="*/ 6856413 h 8638"/>
                <a:gd name="T6" fmla="*/ 12192000 w 15356"/>
                <a:gd name="T7" fmla="*/ 0 h 8638"/>
                <a:gd name="T8" fmla="*/ 0 w 15356"/>
                <a:gd name="T9" fmla="*/ 0 h 8638"/>
                <a:gd name="T10" fmla="*/ 11709274 w 15356"/>
                <a:gd name="T11" fmla="*/ 6380163 h 8638"/>
                <a:gd name="T12" fmla="*/ 476374 w 15356"/>
                <a:gd name="T13" fmla="*/ 6380163 h 8638"/>
                <a:gd name="T14" fmla="*/ 476374 w 15356"/>
                <a:gd name="T15" fmla="*/ 469900 h 8638"/>
                <a:gd name="T16" fmla="*/ 11709274 w 15356"/>
                <a:gd name="T17" fmla="*/ 469900 h 8638"/>
                <a:gd name="T18" fmla="*/ 11709274 w 15356"/>
                <a:gd name="T19" fmla="*/ 6380163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MY"/>
            </a:p>
          </p:txBody>
        </p:sp>
      </p:grpSp>
      <p:sp>
        <p:nvSpPr>
          <p:cNvPr id="17" name="TextBox 31">
            <a:extLst>
              <a:ext uri="{FF2B5EF4-FFF2-40B4-BE49-F238E27FC236}">
                <a16:creationId xmlns:a16="http://schemas.microsoft.com/office/drawing/2014/main" id="{08D11135-350D-4ABE-8E26-86E948D14FCA}"/>
              </a:ext>
            </a:extLst>
          </p:cNvPr>
          <p:cNvSpPr txBox="1">
            <a:spLocks noChangeArrowheads="1"/>
          </p:cNvSpPr>
          <p:nvPr/>
        </p:nvSpPr>
        <p:spPr bwMode="gray">
          <a:xfrm>
            <a:off x="881063" y="608013"/>
            <a:ext cx="801687" cy="1568450"/>
          </a:xfrm>
          <a:prstGeom prst="rect">
            <a:avLst/>
          </a:prstGeom>
          <a:noFill/>
          <a:ln>
            <a:noFill/>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9600">
                <a:solidFill>
                  <a:srgbClr val="8ABAD4"/>
                </a:solidFill>
                <a:latin typeface="Arial" panose="020B0604020202020204" pitchFamily="34" charset="0"/>
                <a:cs typeface="Arial" panose="020B0604020202020204" pitchFamily="34" charset="0"/>
              </a:rPr>
              <a:t>“</a:t>
            </a:r>
          </a:p>
        </p:txBody>
      </p:sp>
      <p:sp>
        <p:nvSpPr>
          <p:cNvPr id="18" name="TextBox 32">
            <a:extLst>
              <a:ext uri="{FF2B5EF4-FFF2-40B4-BE49-F238E27FC236}">
                <a16:creationId xmlns:a16="http://schemas.microsoft.com/office/drawing/2014/main" id="{527E7349-C411-4391-A57A-2A7AD5123977}"/>
              </a:ext>
            </a:extLst>
          </p:cNvPr>
          <p:cNvSpPr txBox="1">
            <a:spLocks noChangeArrowheads="1"/>
          </p:cNvSpPr>
          <p:nvPr/>
        </p:nvSpPr>
        <p:spPr bwMode="gray">
          <a:xfrm>
            <a:off x="9883775" y="2613025"/>
            <a:ext cx="654050" cy="1570038"/>
          </a:xfrm>
          <a:prstGeom prst="rect">
            <a:avLst/>
          </a:prstGeom>
          <a:noFill/>
          <a:ln>
            <a:noFill/>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9600">
                <a:solidFill>
                  <a:srgbClr val="8ABAD4"/>
                </a:solidFill>
                <a:latin typeface="Arial" panose="020B0604020202020204" pitchFamily="34" charset="0"/>
                <a:cs typeface="Arial" panose="020B0604020202020204" pitchFamily="34" charset="0"/>
              </a:rPr>
              <a:t>”</a:t>
            </a:r>
          </a:p>
        </p:txBody>
      </p:sp>
      <p:sp>
        <p:nvSpPr>
          <p:cNvPr id="19" name="Rectangle 18">
            <a:extLst>
              <a:ext uri="{FF2B5EF4-FFF2-40B4-BE49-F238E27FC236}">
                <a16:creationId xmlns:a16="http://schemas.microsoft.com/office/drawing/2014/main" id="{45C0170F-F611-4D7C-81FF-E610468C0969}"/>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0" name="Date Placeholder 3">
            <a:extLst>
              <a:ext uri="{FF2B5EF4-FFF2-40B4-BE49-F238E27FC236}">
                <a16:creationId xmlns:a16="http://schemas.microsoft.com/office/drawing/2014/main" id="{8E9D84D2-D572-47AA-9EC7-D2AEEEC5A130}"/>
              </a:ext>
            </a:extLst>
          </p:cNvPr>
          <p:cNvSpPr>
            <a:spLocks noGrp="1"/>
          </p:cNvSpPr>
          <p:nvPr>
            <p:ph type="dt" sz="half" idx="14"/>
          </p:nvPr>
        </p:nvSpPr>
        <p:spPr/>
        <p:txBody>
          <a:bodyPr/>
          <a:lstStyle>
            <a:lvl1pPr>
              <a:defRPr/>
            </a:lvl1pPr>
          </a:lstStyle>
          <a:p>
            <a:pPr>
              <a:defRPr/>
            </a:pPr>
            <a:fld id="{B6E0C499-1F36-4051-B7EC-5A2CC1879EC8}" type="datetimeFigureOut">
              <a:rPr lang="en-MY"/>
              <a:pPr>
                <a:defRPr/>
              </a:pPr>
              <a:t>7/3/2024</a:t>
            </a:fld>
            <a:endParaRPr lang="en-MY"/>
          </a:p>
        </p:txBody>
      </p:sp>
      <p:sp>
        <p:nvSpPr>
          <p:cNvPr id="21" name="Footer Placeholder 4">
            <a:extLst>
              <a:ext uri="{FF2B5EF4-FFF2-40B4-BE49-F238E27FC236}">
                <a16:creationId xmlns:a16="http://schemas.microsoft.com/office/drawing/2014/main" id="{0E2856E9-5F42-4473-8DE3-FBF88A8FEAF9}"/>
              </a:ext>
            </a:extLst>
          </p:cNvPr>
          <p:cNvSpPr>
            <a:spLocks noGrp="1"/>
          </p:cNvSpPr>
          <p:nvPr>
            <p:ph type="ftr" sz="quarter" idx="15"/>
          </p:nvPr>
        </p:nvSpPr>
        <p:spPr/>
        <p:txBody>
          <a:bodyPr/>
          <a:lstStyle>
            <a:lvl1pPr>
              <a:defRPr/>
            </a:lvl1pPr>
          </a:lstStyle>
          <a:p>
            <a:pPr>
              <a:defRPr/>
            </a:pPr>
            <a:endParaRPr lang="en-MY"/>
          </a:p>
        </p:txBody>
      </p:sp>
      <p:sp>
        <p:nvSpPr>
          <p:cNvPr id="22" name="Slide Number Placeholder 5">
            <a:extLst>
              <a:ext uri="{FF2B5EF4-FFF2-40B4-BE49-F238E27FC236}">
                <a16:creationId xmlns:a16="http://schemas.microsoft.com/office/drawing/2014/main" id="{C11C32CA-EDA9-406B-A2CC-1A8D7FC5B7C3}"/>
              </a:ext>
            </a:extLst>
          </p:cNvPr>
          <p:cNvSpPr>
            <a:spLocks noGrp="1"/>
          </p:cNvSpPr>
          <p:nvPr>
            <p:ph type="sldNum" sz="quarter" idx="16"/>
          </p:nvPr>
        </p:nvSpPr>
        <p:spPr/>
        <p:txBody>
          <a:bodyPr/>
          <a:lstStyle>
            <a:lvl1pPr>
              <a:defRPr/>
            </a:lvl1pPr>
          </a:lstStyle>
          <a:p>
            <a:pPr>
              <a:defRPr/>
            </a:pPr>
            <a:fld id="{C2EC3924-E118-476E-8C3A-DD22D60075AB}" type="slidenum">
              <a:rPr lang="en-MY" altLang="en-US"/>
              <a:pPr>
                <a:defRPr/>
              </a:pPr>
              <a:t>‹#›</a:t>
            </a:fld>
            <a:endParaRPr lang="en-MY" altLang="en-US"/>
          </a:p>
        </p:txBody>
      </p:sp>
    </p:spTree>
    <p:extLst>
      <p:ext uri="{BB962C8B-B14F-4D97-AF65-F5344CB8AC3E}">
        <p14:creationId xmlns:p14="http://schemas.microsoft.com/office/powerpoint/2010/main" val="73763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FA772-3CFF-4CC1-8CC2-9D2178DB27EE}"/>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C059FCC2-389E-4FE0-8B35-A0F0D7C1C5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54B21C1C-7CB0-45C2-96A1-F932800C133F}"/>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5" name="Footer Placeholder 4">
            <a:extLst>
              <a:ext uri="{FF2B5EF4-FFF2-40B4-BE49-F238E27FC236}">
                <a16:creationId xmlns:a16="http://schemas.microsoft.com/office/drawing/2014/main" id="{0DB66955-AE81-448D-AD52-9A8BA896DC8C}"/>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7F29DC71-75C2-4501-AD25-9287C92506FC}"/>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302798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47297-AA93-40CB-ACE4-8455291ABC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52AA9325-A2CA-45AE-9784-2F112EC86F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219DC5-AD37-4088-8051-7483A4F786A3}"/>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5" name="Footer Placeholder 4">
            <a:extLst>
              <a:ext uri="{FF2B5EF4-FFF2-40B4-BE49-F238E27FC236}">
                <a16:creationId xmlns:a16="http://schemas.microsoft.com/office/drawing/2014/main" id="{102384C8-6D4B-4CB0-8480-C8639A377271}"/>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74F9EC05-B735-40C6-94A2-03FC9685F099}"/>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4293308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63F18-F0BC-4B4C-9E34-01B2ED65F349}"/>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CC62E889-CCAC-41A7-BBFF-94E64D7DAA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1A4440CD-E1B8-4153-8933-525D7692FB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7B270781-5D3C-4A34-9F89-0A14E978BDAE}"/>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6" name="Footer Placeholder 5">
            <a:extLst>
              <a:ext uri="{FF2B5EF4-FFF2-40B4-BE49-F238E27FC236}">
                <a16:creationId xmlns:a16="http://schemas.microsoft.com/office/drawing/2014/main" id="{CD45CACA-F662-477A-A7FF-63C1A2A715B4}"/>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DFB338AA-7A51-4CEA-98E6-8812BFA7C723}"/>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2404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6FC4E-F493-4A2F-A7E5-F154644E95A4}"/>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AD259063-B7A6-4D1F-BEFF-41A791B1B2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469174-BB69-44F9-B5EB-4BC641AF3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8E6BCF0A-261D-4381-8ABA-C4924FBCA1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54DEC8-CC47-480A-8BD0-D24440B939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1C6A8D74-B1B7-46BF-A86E-EAB9C2722AA0}"/>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8" name="Footer Placeholder 7">
            <a:extLst>
              <a:ext uri="{FF2B5EF4-FFF2-40B4-BE49-F238E27FC236}">
                <a16:creationId xmlns:a16="http://schemas.microsoft.com/office/drawing/2014/main" id="{8E5CFCA0-72B2-455C-BA2B-DF5B8CA55A25}"/>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272BAFC1-52A9-410D-8753-5DE47CB17DB5}"/>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200117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97D08-6922-4E00-A657-7A6DABCD2011}"/>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9BB7033A-84FA-467E-9296-B9E31028D6B9}"/>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4" name="Footer Placeholder 3">
            <a:extLst>
              <a:ext uri="{FF2B5EF4-FFF2-40B4-BE49-F238E27FC236}">
                <a16:creationId xmlns:a16="http://schemas.microsoft.com/office/drawing/2014/main" id="{EAF61A34-2122-4DAA-A3EA-D46659F2DA0B}"/>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B108074C-1892-494C-9A89-5C4FBECEA220}"/>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396779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0AA3D0-0264-401F-9173-9442D03B53E4}"/>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3" name="Footer Placeholder 2">
            <a:extLst>
              <a:ext uri="{FF2B5EF4-FFF2-40B4-BE49-F238E27FC236}">
                <a16:creationId xmlns:a16="http://schemas.microsoft.com/office/drawing/2014/main" id="{01FABBB1-E6A4-4C31-A709-2229252FE47D}"/>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A6FDB5AA-A12D-45FA-B61B-69597666F216}"/>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1820707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7C973-5422-4132-8540-F859982075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0A7FD0BC-A589-4C2E-9141-BCC452A6CF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88F094EF-059D-4B4A-B777-CBC5FD88D5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D6547D-D2DF-47F9-9F17-3186ED8F0CE6}"/>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6" name="Footer Placeholder 5">
            <a:extLst>
              <a:ext uri="{FF2B5EF4-FFF2-40B4-BE49-F238E27FC236}">
                <a16:creationId xmlns:a16="http://schemas.microsoft.com/office/drawing/2014/main" id="{703DA352-D4FB-4063-817E-508ACCE4D112}"/>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0FB0F95F-5E8D-487C-8902-06A2193C9B1D}"/>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1075937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5E8AA-EDD9-4DAC-BD73-5D2F4EA9AF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C731DC40-9EAA-489E-AA01-EB39BDE37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8B74CECE-B4D3-463F-85EC-F7273BC0D5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62FFB9-D5C7-48E3-8377-5135E4CA547E}"/>
              </a:ext>
            </a:extLst>
          </p:cNvPr>
          <p:cNvSpPr>
            <a:spLocks noGrp="1"/>
          </p:cNvSpPr>
          <p:nvPr>
            <p:ph type="dt" sz="half" idx="10"/>
          </p:nvPr>
        </p:nvSpPr>
        <p:spPr/>
        <p:txBody>
          <a:bodyPr/>
          <a:lstStyle/>
          <a:p>
            <a:fld id="{77793153-64D7-45C1-810C-812EE691AAF2}" type="datetimeFigureOut">
              <a:rPr lang="en-MY" smtClean="0"/>
              <a:t>7/3/2024</a:t>
            </a:fld>
            <a:endParaRPr lang="en-MY"/>
          </a:p>
        </p:txBody>
      </p:sp>
      <p:sp>
        <p:nvSpPr>
          <p:cNvPr id="6" name="Footer Placeholder 5">
            <a:extLst>
              <a:ext uri="{FF2B5EF4-FFF2-40B4-BE49-F238E27FC236}">
                <a16:creationId xmlns:a16="http://schemas.microsoft.com/office/drawing/2014/main" id="{67D24AF3-63D1-400C-A6E6-F0E43B47E56D}"/>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CC53085B-FFAF-4A68-A7DF-D6EB54D9DF67}"/>
              </a:ext>
            </a:extLst>
          </p:cNvPr>
          <p:cNvSpPr>
            <a:spLocks noGrp="1"/>
          </p:cNvSpPr>
          <p:nvPr>
            <p:ph type="sldNum" sz="quarter" idx="12"/>
          </p:nvPr>
        </p:nvSpPr>
        <p:spPr/>
        <p:txBody>
          <a:bodyPr/>
          <a:lstStyle/>
          <a:p>
            <a:fld id="{4D5BAB5B-8B17-4093-840E-7A6D20A1D5E7}" type="slidenum">
              <a:rPr lang="en-MY" smtClean="0"/>
              <a:t>‹#›</a:t>
            </a:fld>
            <a:endParaRPr lang="en-MY"/>
          </a:p>
        </p:txBody>
      </p:sp>
    </p:spTree>
    <p:extLst>
      <p:ext uri="{BB962C8B-B14F-4D97-AF65-F5344CB8AC3E}">
        <p14:creationId xmlns:p14="http://schemas.microsoft.com/office/powerpoint/2010/main" val="1533920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87B2A1-A7DD-4D2C-BAE2-028BE09B07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095CDAC1-5439-4D64-AB9D-D0FF1A5793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FE8487F-B43C-4DD7-AAFF-71C08083AB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93153-64D7-45C1-810C-812EE691AAF2}" type="datetimeFigureOut">
              <a:rPr lang="en-MY" smtClean="0"/>
              <a:t>7/3/2024</a:t>
            </a:fld>
            <a:endParaRPr lang="en-MY"/>
          </a:p>
        </p:txBody>
      </p:sp>
      <p:sp>
        <p:nvSpPr>
          <p:cNvPr id="5" name="Footer Placeholder 4">
            <a:extLst>
              <a:ext uri="{FF2B5EF4-FFF2-40B4-BE49-F238E27FC236}">
                <a16:creationId xmlns:a16="http://schemas.microsoft.com/office/drawing/2014/main" id="{E1129B49-6B71-4DF4-9D03-7F7EEC232F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EE78CEF7-3850-46EF-A4AB-1BF6B21AC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BAB5B-8B17-4093-840E-7A6D20A1D5E7}" type="slidenum">
              <a:rPr lang="en-MY" smtClean="0"/>
              <a:t>‹#›</a:t>
            </a:fld>
            <a:endParaRPr lang="en-MY"/>
          </a:p>
        </p:txBody>
      </p:sp>
    </p:spTree>
    <p:extLst>
      <p:ext uri="{BB962C8B-B14F-4D97-AF65-F5344CB8AC3E}">
        <p14:creationId xmlns:p14="http://schemas.microsoft.com/office/powerpoint/2010/main" val="3861173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Box 9">
            <a:extLst>
              <a:ext uri="{FF2B5EF4-FFF2-40B4-BE49-F238E27FC236}">
                <a16:creationId xmlns:a16="http://schemas.microsoft.com/office/drawing/2014/main" id="{FFDC02FE-DA41-4AB7-A5D1-85BD86BCDE19}"/>
              </a:ext>
            </a:extLst>
          </p:cNvPr>
          <p:cNvSpPr txBox="1">
            <a:spLocks noChangeArrowheads="1"/>
          </p:cNvSpPr>
          <p:nvPr/>
        </p:nvSpPr>
        <p:spPr bwMode="auto">
          <a:xfrm>
            <a:off x="175744" y="3312497"/>
            <a:ext cx="178117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5143" tIns="0" rIns="145143" bIns="0" anchor="ctr">
            <a:spAutoFit/>
          </a:bodyPr>
          <a:lstStyle>
            <a:lvl1pPr>
              <a:lnSpc>
                <a:spcPct val="90000"/>
              </a:lnSpc>
              <a:spcBef>
                <a:spcPts val="1400"/>
              </a:spcBef>
              <a:buClr>
                <a:schemeClr val="accent1"/>
              </a:buClr>
              <a:buSzPct val="80000"/>
              <a:buFont typeface="Corbel" panose="020B0503020204020204" pitchFamily="34" charset="0"/>
              <a:buChar char="•"/>
              <a:defRPr sz="22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buChar char="•"/>
              <a:defRPr sz="2000">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buChar char="•"/>
              <a:defRPr>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buChar char="•"/>
              <a:defRPr sz="1600">
                <a:solidFill>
                  <a:schemeClr val="accent1"/>
                </a:solidFill>
                <a:latin typeface="Corbel" panose="020B0503020204020204" pitchFamily="34" charset="0"/>
              </a:defRPr>
            </a:lvl9pPr>
          </a:lstStyle>
          <a:p>
            <a:pPr algn="ctr" eaLnBrk="1" hangingPunct="1">
              <a:lnSpc>
                <a:spcPct val="100000"/>
              </a:lnSpc>
              <a:spcBef>
                <a:spcPct val="0"/>
              </a:spcBef>
              <a:buClrTx/>
              <a:buSzTx/>
              <a:buFontTx/>
              <a:buNone/>
            </a:pPr>
            <a:r>
              <a:rPr lang="en-US" altLang="ko-KR" sz="6300" b="1" dirty="0">
                <a:solidFill>
                  <a:schemeClr val="bg1"/>
                </a:solidFill>
                <a:latin typeface="Adobe Garamond Pro"/>
                <a:ea typeface="MS PGothic" panose="020B0600070205080204" pitchFamily="34" charset="-128"/>
              </a:rPr>
              <a:t>03</a:t>
            </a:r>
          </a:p>
        </p:txBody>
      </p:sp>
      <p:sp>
        <p:nvSpPr>
          <p:cNvPr id="3" name="Title 2">
            <a:extLst>
              <a:ext uri="{FF2B5EF4-FFF2-40B4-BE49-F238E27FC236}">
                <a16:creationId xmlns:a16="http://schemas.microsoft.com/office/drawing/2014/main" id="{D72AF4B9-A268-4BA1-BA48-229360898D65}"/>
              </a:ext>
            </a:extLst>
          </p:cNvPr>
          <p:cNvSpPr>
            <a:spLocks noGrp="1"/>
          </p:cNvSpPr>
          <p:nvPr>
            <p:ph type="title"/>
          </p:nvPr>
        </p:nvSpPr>
        <p:spPr>
          <a:xfrm>
            <a:off x="1781175" y="1203856"/>
            <a:ext cx="8453906" cy="2696632"/>
          </a:xfrm>
        </p:spPr>
        <p:txBody>
          <a:bodyPr/>
          <a:lstStyle/>
          <a:p>
            <a:pPr algn="ctr"/>
            <a:r>
              <a:rPr lang="en-US" altLang="ko-KR" sz="4000" dirty="0" err="1">
                <a:solidFill>
                  <a:schemeClr val="bg1"/>
                </a:solidFill>
                <a:effectLst>
                  <a:outerShdw blurRad="38100" dist="38100" dir="2700000" algn="tl">
                    <a:srgbClr val="000000">
                      <a:alpha val="43137"/>
                    </a:srgbClr>
                  </a:outerShdw>
                </a:effectLst>
                <a:latin typeface="Britannic Bold" panose="020B0903060703020204" pitchFamily="34" charset="0"/>
              </a:rPr>
              <a:t>Pembentangan</a:t>
            </a:r>
            <a:r>
              <a:rPr lang="en-US" altLang="ko-KR" sz="4000" dirty="0">
                <a:solidFill>
                  <a:schemeClr val="bg1"/>
                </a:solidFill>
                <a:effectLst>
                  <a:outerShdw blurRad="38100" dist="38100" dir="2700000" algn="tl">
                    <a:srgbClr val="000000">
                      <a:alpha val="43137"/>
                    </a:srgbClr>
                  </a:outerShdw>
                </a:effectLst>
                <a:latin typeface="Britannic Bold" panose="020B0903060703020204" pitchFamily="34" charset="0"/>
              </a:rPr>
              <a:t> </a:t>
            </a:r>
            <a:r>
              <a:rPr lang="en-US" altLang="ko-KR" sz="4000" dirty="0" err="1">
                <a:solidFill>
                  <a:schemeClr val="bg1"/>
                </a:solidFill>
                <a:effectLst>
                  <a:outerShdw blurRad="38100" dist="38100" dir="2700000" algn="tl">
                    <a:srgbClr val="000000">
                      <a:alpha val="43137"/>
                    </a:srgbClr>
                  </a:outerShdw>
                </a:effectLst>
                <a:latin typeface="Britannic Bold" panose="020B0903060703020204" pitchFamily="34" charset="0"/>
              </a:rPr>
              <a:t>Maklum</a:t>
            </a:r>
            <a:r>
              <a:rPr lang="en-US" altLang="ko-KR" sz="4000" dirty="0">
                <a:solidFill>
                  <a:schemeClr val="bg1"/>
                </a:solidFill>
                <a:effectLst>
                  <a:outerShdw blurRad="38100" dist="38100" dir="2700000" algn="tl">
                    <a:srgbClr val="000000">
                      <a:alpha val="43137"/>
                    </a:srgbClr>
                  </a:outerShdw>
                </a:effectLst>
                <a:latin typeface="Britannic Bold" panose="020B0903060703020204" pitchFamily="34" charset="0"/>
              </a:rPr>
              <a:t> </a:t>
            </a:r>
            <a:r>
              <a:rPr lang="en-US" altLang="ko-KR" sz="4000" dirty="0" err="1">
                <a:solidFill>
                  <a:schemeClr val="bg1"/>
                </a:solidFill>
                <a:effectLst>
                  <a:outerShdw blurRad="38100" dist="38100" dir="2700000" algn="tl">
                    <a:srgbClr val="000000">
                      <a:alpha val="43137"/>
                    </a:srgbClr>
                  </a:outerShdw>
                </a:effectLst>
                <a:latin typeface="Britannic Bold" panose="020B0903060703020204" pitchFamily="34" charset="0"/>
              </a:rPr>
              <a:t>Balas</a:t>
            </a:r>
            <a:r>
              <a:rPr lang="en-US" altLang="ko-KR" sz="4000" dirty="0">
                <a:solidFill>
                  <a:schemeClr val="bg1"/>
                </a:solidFill>
                <a:effectLst>
                  <a:outerShdw blurRad="38100" dist="38100" dir="2700000" algn="tl">
                    <a:srgbClr val="000000">
                      <a:alpha val="43137"/>
                    </a:srgbClr>
                  </a:outerShdw>
                </a:effectLst>
                <a:latin typeface="Britannic Bold" panose="020B0903060703020204" pitchFamily="34" charset="0"/>
              </a:rPr>
              <a:t> </a:t>
            </a:r>
            <a:r>
              <a:rPr lang="en-US" altLang="ko-KR" sz="4000" dirty="0" err="1">
                <a:solidFill>
                  <a:schemeClr val="bg1"/>
                </a:solidFill>
                <a:effectLst>
                  <a:outerShdw blurRad="38100" dist="38100" dir="2700000" algn="tl">
                    <a:srgbClr val="000000">
                      <a:alpha val="43137"/>
                    </a:srgbClr>
                  </a:outerShdw>
                </a:effectLst>
                <a:latin typeface="Britannic Bold" panose="020B0903060703020204" pitchFamily="34" charset="0"/>
              </a:rPr>
              <a:t>Mesyuarat</a:t>
            </a:r>
            <a:r>
              <a:rPr lang="en-US" altLang="ko-KR" sz="4000" dirty="0">
                <a:solidFill>
                  <a:schemeClr val="bg1"/>
                </a:solidFill>
                <a:effectLst>
                  <a:outerShdw blurRad="38100" dist="38100" dir="2700000" algn="tl">
                    <a:srgbClr val="000000">
                      <a:alpha val="43137"/>
                    </a:srgbClr>
                  </a:outerShdw>
                </a:effectLst>
                <a:latin typeface="Britannic Bold" panose="020B0903060703020204" pitchFamily="34" charset="0"/>
              </a:rPr>
              <a:t> MBJ </a:t>
            </a:r>
            <a:r>
              <a:rPr lang="en-US" altLang="ko-KR" sz="4000" dirty="0" err="1">
                <a:solidFill>
                  <a:schemeClr val="bg1"/>
                </a:solidFill>
                <a:effectLst>
                  <a:outerShdw blurRad="38100" dist="38100" dir="2700000" algn="tl">
                    <a:srgbClr val="000000">
                      <a:alpha val="43137"/>
                    </a:srgbClr>
                  </a:outerShdw>
                </a:effectLst>
                <a:latin typeface="Britannic Bold" panose="020B0903060703020204" pitchFamily="34" charset="0"/>
              </a:rPr>
              <a:t>Bil</a:t>
            </a:r>
            <a:r>
              <a:rPr lang="en-US" altLang="ko-KR" sz="4000" dirty="0">
                <a:solidFill>
                  <a:schemeClr val="bg1"/>
                </a:solidFill>
                <a:effectLst>
                  <a:outerShdw blurRad="38100" dist="38100" dir="2700000" algn="tl">
                    <a:srgbClr val="000000">
                      <a:alpha val="43137"/>
                    </a:srgbClr>
                  </a:outerShdw>
                </a:effectLst>
                <a:latin typeface="Britannic Bold" panose="020B0903060703020204" pitchFamily="34" charset="0"/>
              </a:rPr>
              <a:t>. 3/2023</a:t>
            </a:r>
            <a:br>
              <a:rPr lang="en-US" altLang="ko-KR" sz="4000" dirty="0">
                <a:solidFill>
                  <a:schemeClr val="bg1"/>
                </a:solidFill>
                <a:effectLst>
                  <a:outerShdw blurRad="38100" dist="38100" dir="2700000" algn="tl">
                    <a:srgbClr val="000000">
                      <a:alpha val="43137"/>
                    </a:srgbClr>
                  </a:outerShdw>
                </a:effectLst>
                <a:latin typeface="Britannic Bold" panose="020B0903060703020204" pitchFamily="34" charset="0"/>
              </a:rPr>
            </a:br>
            <a:endParaRPr lang="en-MY"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896615584"/>
              </p:ext>
            </p:extLst>
          </p:nvPr>
        </p:nvGraphicFramePr>
        <p:xfrm>
          <a:off x="242596" y="739906"/>
          <a:ext cx="11717629" cy="5749342"/>
        </p:xfrm>
        <a:graphic>
          <a:graphicData uri="http://schemas.openxmlformats.org/drawingml/2006/table">
            <a:tbl>
              <a:tblPr firstRow="1" bandRow="1">
                <a:tableStyleId>{5C22544A-7EE6-4342-B048-85BDC9FD1C3A}</a:tableStyleId>
              </a:tblPr>
              <a:tblGrid>
                <a:gridCol w="745800">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Hal-hal Lain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5.2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5.2.2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Penambahbaikan Kaedah Penyampaian Maklumat/ Keputusan Selepas Mesyuarat Utama JLN Kepada Pegawai</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dimaklumkan Pengarah Bahagian perlu menyampaikan keputusan mesyuarat kepada pegawai mengikut mana-mana kaedah yang bersesuainan. Perkara tersebut juga akan dimaklumkan dalam Mesyuarat Pengurusan yang akan datang.</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Perkara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tersebut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dimaklumkan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Mesyuarat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Pengurusan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Bil</a:t>
                      </a:r>
                      <a:r>
                        <a:rPr lang="en-US" sz="1400" b="0" baseline="0" dirty="0">
                          <a:latin typeface="Arial" panose="020B0604020202020204" pitchFamily="34" charset="0"/>
                          <a:cs typeface="Arial" panose="020B0604020202020204" pitchFamily="34" charset="0"/>
                        </a:rPr>
                        <a:t>. 10/2023 pada 7 </a:t>
                      </a:r>
                      <a:r>
                        <a:rPr lang="en-US" sz="1400" b="0" baseline="0" dirty="0" err="1">
                          <a:latin typeface="Arial" panose="020B0604020202020204" pitchFamily="34" charset="0"/>
                          <a:cs typeface="Arial" panose="020B0604020202020204" pitchFamily="34" charset="0"/>
                        </a:rPr>
                        <a:t>Disember</a:t>
                      </a:r>
                      <a:r>
                        <a:rPr lang="en-US" sz="1400" b="0" baseline="0" dirty="0">
                          <a:latin typeface="Arial" panose="020B0604020202020204" pitchFamily="34" charset="0"/>
                          <a:cs typeface="Arial" panose="020B0604020202020204" pitchFamily="34" charset="0"/>
                        </a:rPr>
                        <a:t> 2023.</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BIL. 3/2023 JABATAN LANDSKAP NEGARA</a:t>
            </a:r>
            <a:endParaRPr kumimoji="0" lang="en-MY"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225811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2432977023"/>
              </p:ext>
            </p:extLst>
          </p:nvPr>
        </p:nvGraphicFramePr>
        <p:xfrm>
          <a:off x="231775" y="886409"/>
          <a:ext cx="11728450" cy="5654350"/>
        </p:xfrm>
        <a:graphic>
          <a:graphicData uri="http://schemas.openxmlformats.org/drawingml/2006/table">
            <a:tbl>
              <a:tblPr firstRow="1" bandRow="1">
                <a:tableStyleId>{5C22544A-7EE6-4342-B048-85BDC9FD1C3A}</a:tableStyleId>
              </a:tblPr>
              <a:tblGrid>
                <a:gridCol w="756621">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84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269750">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4.3.1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4.3.2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4.3.3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4.3.4</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Cadangan Pertemuan Dengan Unit Kewangan Bagi Membincangkan Isu-Isu Berkaitan Tuntutan Bayaran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diminta mempertimbangkan cadangan supaya pertemuan bahagian yang mengendalikan projek dengan Unit Kewangan, BKP diadakan bagi membincangkan proses tuntutan kontraktor dan tuntutan projek bagi meningkatkan pemahaman pegawai, menyeragamkan prosedur kewangan serta mengelakkan kuiri berulang.</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Mesyuarat bersetuju BKP dan BKUB membentangkan prosedur dan proses tuntutan semasa Mesyuarat JTPJ Bil. 1/2024.</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P/U dan P/C diminta mengkaji kes dan jenis kuiri yang tertinggi sebagai persediaan pembentangan tersebut. </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Pengerusi juga mengarahkan satu taklimat secara atas talian berkenaan prosedur permohonan dan tuntutan di bawah bajet mengurus diadakan segera dalam bulan Disember.</a:t>
                      </a: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 &amp; P/C</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P/U: </a:t>
                      </a:r>
                      <a:r>
                        <a:rPr lang="en-MY" sz="1400" b="0" i="0" dirty="0" err="1">
                          <a:solidFill>
                            <a:srgbClr val="000000"/>
                          </a:solidFill>
                          <a:effectLst/>
                          <a:latin typeface="tahoma, sans-serif"/>
                        </a:rPr>
                        <a:t>Berdasarkan</a:t>
                      </a:r>
                      <a:r>
                        <a:rPr lang="en-MY" sz="1400" b="0" i="0" dirty="0">
                          <a:solidFill>
                            <a:srgbClr val="000000"/>
                          </a:solidFill>
                          <a:effectLst/>
                          <a:latin typeface="tahoma, sans-serif"/>
                        </a:rPr>
                        <a:t> </a:t>
                      </a:r>
                      <a:r>
                        <a:rPr lang="en-MY" sz="1400" b="0" i="0" dirty="0" err="1">
                          <a:solidFill>
                            <a:srgbClr val="000000"/>
                          </a:solidFill>
                          <a:effectLst/>
                          <a:latin typeface="tahoma, sans-serif"/>
                        </a:rPr>
                        <a:t>keputusan</a:t>
                      </a:r>
                      <a:r>
                        <a:rPr lang="en-MY" sz="1400" b="0" i="0" dirty="0">
                          <a:solidFill>
                            <a:srgbClr val="000000"/>
                          </a:solidFill>
                          <a:effectLst/>
                          <a:latin typeface="tahoma, sans-serif"/>
                        </a:rPr>
                        <a:t> </a:t>
                      </a:r>
                      <a:r>
                        <a:rPr lang="en-MY" sz="1400" b="0" i="0" dirty="0" err="1">
                          <a:solidFill>
                            <a:srgbClr val="000000"/>
                          </a:solidFill>
                          <a:effectLst/>
                          <a:latin typeface="tahoma, sans-serif"/>
                        </a:rPr>
                        <a:t>dalam</a:t>
                      </a:r>
                      <a:r>
                        <a:rPr lang="en-MY" sz="1400" b="0" i="0" dirty="0">
                          <a:solidFill>
                            <a:srgbClr val="000000"/>
                          </a:solidFill>
                          <a:effectLst/>
                          <a:latin typeface="tahoma, sans-serif"/>
                        </a:rPr>
                        <a:t> </a:t>
                      </a:r>
                      <a:r>
                        <a:rPr lang="en-MY" sz="1400" b="0" i="0" dirty="0" err="1">
                          <a:solidFill>
                            <a:srgbClr val="000000"/>
                          </a:solidFill>
                          <a:effectLst/>
                          <a:latin typeface="tahoma, sans-serif"/>
                        </a:rPr>
                        <a:t>Mesyuarat</a:t>
                      </a:r>
                      <a:r>
                        <a:rPr lang="en-MY" sz="1400" b="0" i="0" dirty="0">
                          <a:solidFill>
                            <a:srgbClr val="000000"/>
                          </a:solidFill>
                          <a:effectLst/>
                          <a:latin typeface="tahoma, sans-serif"/>
                        </a:rPr>
                        <a:t> </a:t>
                      </a:r>
                      <a:r>
                        <a:rPr lang="en-MY" sz="1400" b="0" i="0" dirty="0" err="1">
                          <a:solidFill>
                            <a:srgbClr val="000000"/>
                          </a:solidFill>
                          <a:effectLst/>
                          <a:latin typeface="tahoma, sans-serif"/>
                        </a:rPr>
                        <a:t>Jawatankuasa</a:t>
                      </a:r>
                      <a:r>
                        <a:rPr lang="en-MY" sz="1400" b="0" i="0" dirty="0">
                          <a:solidFill>
                            <a:srgbClr val="000000"/>
                          </a:solidFill>
                          <a:effectLst/>
                          <a:latin typeface="tahoma, sans-serif"/>
                        </a:rPr>
                        <a:t> Tindakan Pembangunan </a:t>
                      </a:r>
                      <a:r>
                        <a:rPr lang="en-MY" sz="1400" b="0" i="0" dirty="0" err="1">
                          <a:solidFill>
                            <a:srgbClr val="000000"/>
                          </a:solidFill>
                          <a:effectLst/>
                          <a:latin typeface="tahoma, sans-serif"/>
                        </a:rPr>
                        <a:t>Jabatan</a:t>
                      </a:r>
                      <a:r>
                        <a:rPr lang="en-MY" sz="1400" b="0" i="0" dirty="0">
                          <a:solidFill>
                            <a:srgbClr val="000000"/>
                          </a:solidFill>
                          <a:effectLst/>
                          <a:latin typeface="tahoma, sans-serif"/>
                        </a:rPr>
                        <a:t> (JTPJ) </a:t>
                      </a:r>
                      <a:r>
                        <a:rPr lang="en-MY" sz="1400" b="0" i="0" dirty="0" err="1">
                          <a:solidFill>
                            <a:srgbClr val="000000"/>
                          </a:solidFill>
                          <a:effectLst/>
                          <a:latin typeface="tahoma, sans-serif"/>
                        </a:rPr>
                        <a:t>Bil</a:t>
                      </a:r>
                      <a:r>
                        <a:rPr lang="en-MY" sz="1400" b="0" i="0" dirty="0">
                          <a:solidFill>
                            <a:srgbClr val="000000"/>
                          </a:solidFill>
                          <a:effectLst/>
                          <a:latin typeface="tahoma, sans-serif"/>
                        </a:rPr>
                        <a:t>. 2 </a:t>
                      </a:r>
                      <a:r>
                        <a:rPr lang="en-MY" sz="1400" b="0" i="0" dirty="0" err="1">
                          <a:solidFill>
                            <a:srgbClr val="000000"/>
                          </a:solidFill>
                          <a:effectLst/>
                          <a:latin typeface="tahoma, sans-serif"/>
                        </a:rPr>
                        <a:t>Tahun</a:t>
                      </a:r>
                      <a:r>
                        <a:rPr lang="en-MY" sz="1400" b="0" i="0" dirty="0">
                          <a:solidFill>
                            <a:srgbClr val="000000"/>
                          </a:solidFill>
                          <a:effectLst/>
                          <a:latin typeface="tahoma, sans-serif"/>
                        </a:rPr>
                        <a:t> 2024, </a:t>
                      </a:r>
                      <a:r>
                        <a:rPr lang="en-MY" sz="1400" b="0" i="0" dirty="0" err="1">
                          <a:solidFill>
                            <a:srgbClr val="000000"/>
                          </a:solidFill>
                          <a:effectLst/>
                          <a:latin typeface="tahoma, sans-serif"/>
                        </a:rPr>
                        <a:t>cadangan</a:t>
                      </a:r>
                      <a:r>
                        <a:rPr lang="en-MY" sz="1400" b="0" i="0" dirty="0">
                          <a:solidFill>
                            <a:srgbClr val="000000"/>
                          </a:solidFill>
                          <a:effectLst/>
                          <a:latin typeface="tahoma, sans-serif"/>
                        </a:rPr>
                        <a:t> </a:t>
                      </a:r>
                      <a:r>
                        <a:rPr lang="en-MY" sz="1400" b="0" i="0" dirty="0" err="1">
                          <a:solidFill>
                            <a:srgbClr val="000000"/>
                          </a:solidFill>
                          <a:effectLst/>
                          <a:latin typeface="tahoma, sans-serif"/>
                        </a:rPr>
                        <a:t>untuk</a:t>
                      </a:r>
                      <a:r>
                        <a:rPr lang="en-MY" sz="1400" b="0" i="0" dirty="0">
                          <a:solidFill>
                            <a:srgbClr val="000000"/>
                          </a:solidFill>
                          <a:effectLst/>
                          <a:latin typeface="tahoma, sans-serif"/>
                        </a:rPr>
                        <a:t> </a:t>
                      </a:r>
                      <a:r>
                        <a:rPr lang="en-MY" sz="1400" b="0" i="0" dirty="0" err="1">
                          <a:solidFill>
                            <a:srgbClr val="000000"/>
                          </a:solidFill>
                          <a:effectLst/>
                          <a:latin typeface="tahoma, sans-serif"/>
                        </a:rPr>
                        <a:t>mengadakan</a:t>
                      </a:r>
                      <a:r>
                        <a:rPr lang="en-MY" sz="1400" b="0" i="0" dirty="0">
                          <a:solidFill>
                            <a:srgbClr val="000000"/>
                          </a:solidFill>
                          <a:effectLst/>
                          <a:latin typeface="tahoma, sans-serif"/>
                        </a:rPr>
                        <a:t> </a:t>
                      </a: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pertemuan antara bahagian yang mengendalikan projek dengan Unit Kewangan, BKP dan BKUB untuk membincangkan proses pembayaran tuntutan kontraktor dan tuntutan projek, jenis kuiri serta taklimat berkenaan prosedur permohonan dan tuntutan di bawah bajet mengurus akan dibentangkan dalam satu perbincangan atau mesyuarat yang akan diselaraskan oleh BKUB.</a:t>
                      </a: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P/C: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Memandangkan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pertanyaan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kewangan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kuiri</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ke</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atas</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Perakuan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Bayaran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Interim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dikemukakan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oleh BKP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terus</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kepada</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Bahagian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yang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melaksanakan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projek</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BKUB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mencadangkan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agar BKP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mengadakan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perbincangan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bersama</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P/U,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Akauntan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P/C dan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semua</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pegawai</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di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Bahagian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yang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memantau</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melaksanakan</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projek</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bagi</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mengatasi</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masalah</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kuiri</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 yang </a:t>
                      </a:r>
                      <a:r>
                        <a:rPr kumimoji="0" lang="en-US" sz="1400" b="0" i="0" u="none" strike="noStrike" kern="1200" cap="none" normalizeH="0" baseline="0" dirty="0" err="1">
                          <a:ln>
                            <a:noFill/>
                          </a:ln>
                          <a:solidFill>
                            <a:srgbClr val="000000"/>
                          </a:solidFill>
                          <a:effectLst/>
                          <a:latin typeface="Arial" panose="020B0604020202020204" pitchFamily="34" charset="0"/>
                          <a:ea typeface="+mn-ea"/>
                          <a:cs typeface="Arial" panose="020B0604020202020204" pitchFamily="34" charset="0"/>
                        </a:rPr>
                        <a:t>berulang</a:t>
                      </a:r>
                      <a:r>
                        <a:rPr kumimoji="0" lang="en-US" sz="1400" b="0" i="0" u="none" strike="noStrike" kern="1200" cap="none" normalizeH="0" baseline="0" dirty="0">
                          <a:ln>
                            <a:noFill/>
                          </a:ln>
                          <a:solidFill>
                            <a:srgbClr val="000000"/>
                          </a:solidFill>
                          <a:effectLst/>
                          <a:latin typeface="Arial" panose="020B0604020202020204" pitchFamily="34" charset="0"/>
                          <a:ea typeface="+mn-ea"/>
                          <a:cs typeface="Arial" panose="020B0604020202020204" pitchFamily="34" charset="0"/>
                        </a:rPr>
                        <a:t>.</a:t>
                      </a:r>
                      <a:endParaRPr lang="en-US" sz="14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87832"/>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sv-SE" altLang="en-US" sz="2000" dirty="0">
                <a:latin typeface="Arial Black" panose="020B0A04020102020204" pitchFamily="34" charset="0"/>
              </a:rPr>
              <a:t>MAKLUM BALAS MINIT MESYUARAT MAJLIS BERSAMA JABATAN (MBJ) </a:t>
            </a:r>
          </a:p>
          <a:p>
            <a:pPr algn="ctr" eaLnBrk="1" hangingPunct="1"/>
            <a:r>
              <a:rPr lang="sv-SE" altLang="en-US" sz="2000" dirty="0">
                <a:latin typeface="Arial Black" panose="020B0A04020102020204" pitchFamily="34" charset="0"/>
              </a:rPr>
              <a:t>BIL. 3/2023 JABATAN LANDSKAP NEGARA</a:t>
            </a:r>
            <a:endParaRPr lang="en-MY" altLang="en-US" sz="2000" dirty="0">
              <a:latin typeface="Arial Black" panose="020B0A040201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970538022"/>
              </p:ext>
            </p:extLst>
          </p:nvPr>
        </p:nvGraphicFramePr>
        <p:xfrm>
          <a:off x="231775" y="739906"/>
          <a:ext cx="11728450" cy="5749342"/>
        </p:xfrm>
        <a:graphic>
          <a:graphicData uri="http://schemas.openxmlformats.org/drawingml/2006/table">
            <a:tbl>
              <a:tblPr firstRow="1" bandRow="1">
                <a:tableStyleId>{5C22544A-7EE6-4342-B048-85BDC9FD1C3A}</a:tableStyleId>
              </a:tblPr>
              <a:tblGrid>
                <a:gridCol w="756621">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4.5</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4.5.5</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Parkir</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juga dimaklumkan BKP akan mengedarkan susun atur parkir aras P1 untuk rujukan wakil Pihak Pekerja.</a:t>
                      </a: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 </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1400" b="1" baseline="0" dirty="0">
                          <a:latin typeface="Arial" panose="020B0604020202020204" pitchFamily="34" charset="0"/>
                          <a:cs typeface="Arial" panose="020B0604020202020204" pitchFamily="34" charset="0"/>
                        </a:rPr>
                        <a:t>P/U: </a:t>
                      </a:r>
                      <a:r>
                        <a:rPr lang="en-US" sz="1400" b="0" baseline="0" dirty="0" err="1">
                          <a:latin typeface="Arial" panose="020B0604020202020204" pitchFamily="34" charset="0"/>
                          <a:cs typeface="Arial" panose="020B0604020202020204" pitchFamily="34" charset="0"/>
                        </a:rPr>
                        <a:t>Susun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atur</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parkir</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aras</a:t>
                      </a:r>
                      <a:r>
                        <a:rPr lang="en-US" sz="1400" b="0" baseline="0" dirty="0">
                          <a:latin typeface="Arial" panose="020B0604020202020204" pitchFamily="34" charset="0"/>
                          <a:cs typeface="Arial" panose="020B0604020202020204" pitchFamily="34" charset="0"/>
                        </a:rPr>
                        <a:t> P1 </a:t>
                      </a:r>
                      <a:r>
                        <a:rPr lang="en-US" sz="1400" b="0" baseline="0" dirty="0" err="1">
                          <a:latin typeface="Arial" panose="020B0604020202020204" pitchFamily="34" charset="0"/>
                          <a:cs typeface="Arial" panose="020B0604020202020204" pitchFamily="34" charset="0"/>
                        </a:rPr>
                        <a:t>masih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proses </a:t>
                      </a:r>
                      <a:r>
                        <a:rPr lang="en-US" sz="1400" b="0" baseline="0" dirty="0" err="1">
                          <a:latin typeface="Arial" panose="020B0604020202020204" pitchFamily="34" charset="0"/>
                          <a:cs typeface="Arial" panose="020B0604020202020204" pitchFamily="34" charset="0"/>
                        </a:rPr>
                        <a:t>pengemaskinian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disebabkan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pertukaran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serta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penstrukturan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semula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agensi</a:t>
                      </a:r>
                      <a:r>
                        <a:rPr lang="en-US" sz="1400" b="0" baseline="0" dirty="0">
                          <a:latin typeface="Arial" panose="020B0604020202020204" pitchFamily="34" charset="0"/>
                          <a:cs typeface="Arial" panose="020B0604020202020204" pitchFamily="34" charset="0"/>
                        </a:rPr>
                        <a:t> F10. </a:t>
                      </a:r>
                      <a:r>
                        <a:rPr lang="en-US" sz="1400" b="0" baseline="0" dirty="0" err="1">
                          <a:latin typeface="Arial" panose="020B0604020202020204" pitchFamily="34" charset="0"/>
                          <a:cs typeface="Arial" panose="020B0604020202020204" pitchFamily="34" charset="0"/>
                        </a:rPr>
                        <a:t>Untuk</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makluman</a:t>
                      </a:r>
                      <a:r>
                        <a:rPr lang="en-US" sz="1400" b="0" baseline="0" dirty="0">
                          <a:latin typeface="Arial" panose="020B0604020202020204" pitchFamily="34" charset="0"/>
                          <a:cs typeface="Arial" panose="020B0604020202020204" pitchFamily="34" charset="0"/>
                        </a:rPr>
                        <a:t>, lot </a:t>
                      </a:r>
                      <a:r>
                        <a:rPr lang="en-US" sz="1400" b="0" baseline="0" dirty="0" err="1">
                          <a:latin typeface="Arial" panose="020B0604020202020204" pitchFamily="34" charset="0"/>
                          <a:cs typeface="Arial" panose="020B0604020202020204" pitchFamily="34" charset="0"/>
                        </a:rPr>
                        <a:t>parkir</a:t>
                      </a:r>
                      <a:r>
                        <a:rPr lang="en-US" sz="1400" b="0" baseline="0" dirty="0">
                          <a:latin typeface="Arial" panose="020B0604020202020204" pitchFamily="34" charset="0"/>
                          <a:cs typeface="Arial" panose="020B0604020202020204" pitchFamily="34" charset="0"/>
                        </a:rPr>
                        <a:t> yang </a:t>
                      </a:r>
                      <a:r>
                        <a:rPr lang="en-US" sz="1400" b="0" baseline="0" dirty="0" err="1">
                          <a:latin typeface="Arial" panose="020B0604020202020204" pitchFamily="34" charset="0"/>
                          <a:cs typeface="Arial" panose="020B0604020202020204" pitchFamily="34" charset="0"/>
                        </a:rPr>
                        <a:t>diperuntukkan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kepada</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penuh</a:t>
                      </a:r>
                      <a:r>
                        <a:rPr lang="en-US" sz="1400" b="0" baseline="0" dirty="0">
                          <a:latin typeface="Arial" panose="020B0604020202020204" pitchFamily="34" charset="0"/>
                          <a:cs typeface="Arial" panose="020B0604020202020204" pitchFamily="34" charset="0"/>
                        </a:rPr>
                        <a:t>.</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sv-SE" altLang="en-US" sz="2000" dirty="0">
                <a:latin typeface="Arial Black" panose="020B0A04020102020204" pitchFamily="34" charset="0"/>
              </a:rPr>
              <a:t>MAKLUM BALAS MINIT MESYUARAT MAJLIS BERSAMA JABATAN (MBJ) </a:t>
            </a:r>
          </a:p>
          <a:p>
            <a:pPr algn="ctr" eaLnBrk="1" hangingPunct="1"/>
            <a:r>
              <a:rPr lang="sv-SE" altLang="en-US" sz="2000" dirty="0">
                <a:latin typeface="Arial Black" panose="020B0A04020102020204" pitchFamily="34" charset="0"/>
              </a:rPr>
              <a:t>BIL. 3/2023 JABATAN LANDSKAP NEGARA</a:t>
            </a:r>
            <a:endParaRPr lang="en-MY" altLang="en-US" sz="2000" dirty="0">
              <a:latin typeface="Arial Black" panose="020B0A04020102020204" pitchFamily="34" charset="0"/>
            </a:endParaRPr>
          </a:p>
        </p:txBody>
      </p:sp>
    </p:spTree>
    <p:extLst>
      <p:ext uri="{BB962C8B-B14F-4D97-AF65-F5344CB8AC3E}">
        <p14:creationId xmlns:p14="http://schemas.microsoft.com/office/powerpoint/2010/main" val="2921767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1760662688"/>
              </p:ext>
            </p:extLst>
          </p:nvPr>
        </p:nvGraphicFramePr>
        <p:xfrm>
          <a:off x="231775" y="739906"/>
          <a:ext cx="11728450" cy="5749342"/>
        </p:xfrm>
        <a:graphic>
          <a:graphicData uri="http://schemas.openxmlformats.org/drawingml/2006/table">
            <a:tbl>
              <a:tblPr firstRow="1" bandRow="1">
                <a:tableStyleId>{5C22544A-7EE6-4342-B048-85BDC9FD1C3A}</a:tableStyleId>
              </a:tblPr>
              <a:tblGrid>
                <a:gridCol w="756621">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4.8</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4.8.1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4.8.2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Usul Dan Status Tindakan MBJ Dipaparkan Di Laman Sesawang JLN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diminta mempertimbangkan cadangan supaya usul dan status tindakan MBJ dimuat naik ke dalam laman web JLN.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bersetuju BKP mengadakan perbincangan dengan BTM berkaitan cadangan tersebut.</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 </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Perbincangan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dengan</a:t>
                      </a:r>
                      <a:r>
                        <a:rPr lang="en-US" sz="1400" b="0" baseline="0" dirty="0">
                          <a:latin typeface="Arial" panose="020B0604020202020204" pitchFamily="34" charset="0"/>
                          <a:cs typeface="Arial" panose="020B0604020202020204" pitchFamily="34" charset="0"/>
                        </a:rPr>
                        <a:t> B/TM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diadakan</a:t>
                      </a:r>
                      <a:r>
                        <a:rPr lang="en-US" sz="1400" b="0" baseline="0" dirty="0">
                          <a:latin typeface="Arial" panose="020B0604020202020204" pitchFamily="34" charset="0"/>
                          <a:cs typeface="Arial" panose="020B0604020202020204" pitchFamily="34" charset="0"/>
                        </a:rPr>
                        <a:t> pada </a:t>
                      </a:r>
                      <a:r>
                        <a:rPr lang="en-MY" sz="1400" b="0" i="0" kern="1200" dirty="0">
                          <a:solidFill>
                            <a:schemeClr val="dk1"/>
                          </a:solidFill>
                          <a:effectLst/>
                          <a:latin typeface="Arial" panose="020B0604020202020204" pitchFamily="34" charset="0"/>
                          <a:ea typeface="+mn-ea"/>
                          <a:cs typeface="Arial" panose="020B0604020202020204" pitchFamily="34" charset="0"/>
                        </a:rPr>
                        <a:t>20 </a:t>
                      </a:r>
                      <a:r>
                        <a:rPr lang="en-MY" sz="1400" b="0" i="0" kern="1200" dirty="0" err="1">
                          <a:solidFill>
                            <a:schemeClr val="dk1"/>
                          </a:solidFill>
                          <a:effectLst/>
                          <a:latin typeface="Arial" panose="020B0604020202020204" pitchFamily="34" charset="0"/>
                          <a:ea typeface="+mn-ea"/>
                          <a:cs typeface="Arial" panose="020B0604020202020204" pitchFamily="34" charset="0"/>
                        </a:rPr>
                        <a:t>Disember</a:t>
                      </a:r>
                      <a:r>
                        <a:rPr lang="en-MY" sz="1400" b="0" i="0" kern="1200" dirty="0">
                          <a:solidFill>
                            <a:schemeClr val="dk1"/>
                          </a:solidFill>
                          <a:effectLst/>
                          <a:latin typeface="Arial" panose="020B0604020202020204" pitchFamily="34" charset="0"/>
                          <a:ea typeface="+mn-ea"/>
                          <a:cs typeface="Arial" panose="020B0604020202020204" pitchFamily="34" charset="0"/>
                        </a:rPr>
                        <a:t> 2023. P</a:t>
                      </a:r>
                      <a:r>
                        <a:rPr lang="en-US" sz="1400" b="0" baseline="0" dirty="0" err="1">
                          <a:latin typeface="Arial" panose="020B0604020202020204" pitchFamily="34" charset="0"/>
                          <a:cs typeface="Arial" panose="020B0604020202020204" pitchFamily="34" charset="0"/>
                        </a:rPr>
                        <a:t>autan</a:t>
                      </a:r>
                      <a:r>
                        <a:rPr lang="en-US" sz="1400" b="0" baseline="0" dirty="0">
                          <a:latin typeface="Arial" panose="020B0604020202020204" pitchFamily="34" charset="0"/>
                          <a:cs typeface="Arial" panose="020B0604020202020204" pitchFamily="34" charset="0"/>
                        </a:rPr>
                        <a:t> MBJ di </a:t>
                      </a:r>
                      <a:r>
                        <a:rPr lang="en-US" sz="1400" b="0" baseline="0" dirty="0" err="1">
                          <a:latin typeface="Arial" panose="020B0604020202020204" pitchFamily="34" charset="0"/>
                          <a:cs typeface="Arial" panose="020B0604020202020204" pitchFamily="34" charset="0"/>
                        </a:rPr>
                        <a:t>laman</a:t>
                      </a:r>
                      <a:r>
                        <a:rPr lang="en-US" sz="1400" b="0" baseline="0" dirty="0">
                          <a:latin typeface="Arial" panose="020B0604020202020204" pitchFamily="34" charset="0"/>
                          <a:cs typeface="Arial" panose="020B0604020202020204" pitchFamily="34" charset="0"/>
                        </a:rPr>
                        <a:t> web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dikemaskini</a:t>
                      </a:r>
                      <a:r>
                        <a:rPr lang="en-US" sz="1400" b="0" baseline="0" dirty="0">
                          <a:latin typeface="Arial" panose="020B0604020202020204" pitchFamily="34" charset="0"/>
                          <a:cs typeface="Arial" panose="020B0604020202020204" pitchFamily="34" charset="0"/>
                        </a:rPr>
                        <a:t> dan </a:t>
                      </a:r>
                      <a:r>
                        <a:rPr lang="en-US" sz="1400" b="0" baseline="0" dirty="0" err="1">
                          <a:latin typeface="Arial" panose="020B0604020202020204" pitchFamily="34" charset="0"/>
                          <a:cs typeface="Arial" panose="020B0604020202020204" pitchFamily="34" charset="0"/>
                        </a:rPr>
                        <a:t>dokumen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berkaitan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dimuatnaik</a:t>
                      </a:r>
                      <a:r>
                        <a:rPr lang="en-US" sz="1400" b="0" baseline="0" dirty="0">
                          <a:latin typeface="Arial" panose="020B0604020202020204" pitchFamily="34" charset="0"/>
                          <a:cs typeface="Arial" panose="020B0604020202020204" pitchFamily="34" charset="0"/>
                        </a:rPr>
                        <a:t> pada 21 </a:t>
                      </a:r>
                      <a:r>
                        <a:rPr lang="en-US" sz="1400" b="0" baseline="0" dirty="0" err="1">
                          <a:latin typeface="Arial" panose="020B0604020202020204" pitchFamily="34" charset="0"/>
                          <a:cs typeface="Arial" panose="020B0604020202020204" pitchFamily="34" charset="0"/>
                        </a:rPr>
                        <a:t>Disember</a:t>
                      </a:r>
                      <a:r>
                        <a:rPr lang="en-US" sz="1400" b="0" baseline="0" dirty="0">
                          <a:latin typeface="Arial" panose="020B0604020202020204" pitchFamily="34" charset="0"/>
                          <a:cs typeface="Arial" panose="020B0604020202020204" pitchFamily="34" charset="0"/>
                        </a:rPr>
                        <a:t> 2023.</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BIL. 3/2023 JABATAN LANDSKAP NEGARA</a:t>
            </a:r>
            <a:endParaRPr kumimoji="0" lang="en-MY"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1779156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449796260"/>
              </p:ext>
            </p:extLst>
          </p:nvPr>
        </p:nvGraphicFramePr>
        <p:xfrm>
          <a:off x="231775" y="739906"/>
          <a:ext cx="11728450" cy="5749342"/>
        </p:xfrm>
        <a:graphic>
          <a:graphicData uri="http://schemas.openxmlformats.org/drawingml/2006/table">
            <a:tbl>
              <a:tblPr firstRow="1" bandRow="1">
                <a:tableStyleId>{5C22544A-7EE6-4342-B048-85BDC9FD1C3A}</a:tableStyleId>
              </a:tblPr>
              <a:tblGrid>
                <a:gridCol w="756621">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4.10</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4.10.1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4.10.2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4.10.3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4.10.4</a:t>
                      </a: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Kemaskini Nombor Telefon Selepas Pertukaran Pegawai </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Mesyuarat diminta mengemaskini nombor telefon meja pegawai serta direktori di laman web bagi pegawai yang bertukar bahagian.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dimaklumkan BKP akan mengemaskini nombor telefon meja pegawai sebaik sahaja pertukaran dan aduan boleh dibuat sekiranya tiada perubahan dikesan.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Mesyuarat juga dimaklumkan direktori di laman web akan dikemaskini oleh BTM berdasarkan memo pertukaran yang diedar kepada semua Pengarah Bahagian.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bersetuju BKP dan BTM menyemak senarai nombor telefon bagi memastikan senarai tersebut dikemaskini.</a:t>
                      </a: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 &amp; P/TM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400" b="1" baseline="0" dirty="0">
                          <a:latin typeface="Arial" panose="020B0604020202020204" pitchFamily="34" charset="0"/>
                          <a:cs typeface="Arial" panose="020B0604020202020204" pitchFamily="34" charset="0"/>
                        </a:rPr>
                        <a:t>P/U: </a:t>
                      </a:r>
                      <a:r>
                        <a:rPr lang="en-US" sz="1400" b="0" baseline="0" dirty="0" err="1">
                          <a:latin typeface="Arial" panose="020B0604020202020204" pitchFamily="34" charset="0"/>
                          <a:cs typeface="Arial" panose="020B0604020202020204" pitchFamily="34" charset="0"/>
                        </a:rPr>
                        <a:t>Rekod</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nombor</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telefon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disemak</a:t>
                      </a:r>
                      <a:r>
                        <a:rPr lang="en-US" sz="1400" b="0" baseline="0" dirty="0">
                          <a:latin typeface="Arial" panose="020B0604020202020204" pitchFamily="34" charset="0"/>
                          <a:cs typeface="Arial" panose="020B0604020202020204" pitchFamily="34" charset="0"/>
                        </a:rPr>
                        <a:t>.</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sz="1400" b="1" baseline="0" dirty="0">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400" b="1" baseline="0" dirty="0">
                          <a:latin typeface="Arial" panose="020B0604020202020204" pitchFamily="34" charset="0"/>
                          <a:cs typeface="Arial" panose="020B0604020202020204" pitchFamily="34" charset="0"/>
                        </a:rPr>
                        <a:t>P/TM: </a:t>
                      </a:r>
                      <a:r>
                        <a:rPr lang="en-US" sz="1400" b="0" baseline="0" dirty="0">
                          <a:latin typeface="Arial" panose="020B0604020202020204" pitchFamily="34" charset="0"/>
                          <a:cs typeface="Arial" panose="020B0604020202020204" pitchFamily="34" charset="0"/>
                        </a:rPr>
                        <a:t>BTM </a:t>
                      </a:r>
                      <a:r>
                        <a:rPr lang="en-US" sz="1400" b="0" baseline="0" dirty="0" err="1">
                          <a:latin typeface="Arial" panose="020B0604020202020204" pitchFamily="34" charset="0"/>
                          <a:cs typeface="Arial" panose="020B0604020202020204" pitchFamily="34" charset="0"/>
                        </a:rPr>
                        <a:t>hanya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akan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mengemaskini</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Direktori</a:t>
                      </a:r>
                      <a:r>
                        <a:rPr lang="en-US" sz="1400" b="0" baseline="0" dirty="0">
                          <a:latin typeface="Arial" panose="020B0604020202020204" pitchFamily="34" charset="0"/>
                          <a:cs typeface="Arial" panose="020B0604020202020204" pitchFamily="34" charset="0"/>
                        </a:rPr>
                        <a:t> di </a:t>
                      </a:r>
                      <a:r>
                        <a:rPr lang="en-US" sz="1400" b="0" baseline="0" dirty="0" err="1">
                          <a:latin typeface="Arial" panose="020B0604020202020204" pitchFamily="34" charset="0"/>
                          <a:cs typeface="Arial" panose="020B0604020202020204" pitchFamily="34" charset="0"/>
                        </a:rPr>
                        <a:t>Laman</a:t>
                      </a:r>
                      <a:r>
                        <a:rPr lang="en-US" sz="1400" b="0" baseline="0" dirty="0">
                          <a:latin typeface="Arial" panose="020B0604020202020204" pitchFamily="34" charset="0"/>
                          <a:cs typeface="Arial" panose="020B0604020202020204" pitchFamily="34" charset="0"/>
                        </a:rPr>
                        <a:t> Web JLN </a:t>
                      </a:r>
                      <a:r>
                        <a:rPr lang="en-US" sz="1400" b="0" baseline="0" dirty="0" err="1">
                          <a:latin typeface="Arial" panose="020B0604020202020204" pitchFamily="34" charset="0"/>
                          <a:cs typeface="Arial" panose="020B0604020202020204" pitchFamily="34" charset="0"/>
                        </a:rPr>
                        <a:t>berdasarkan</a:t>
                      </a:r>
                      <a:r>
                        <a:rPr lang="en-US" sz="1400" b="0" baseline="0" dirty="0">
                          <a:latin typeface="Arial" panose="020B0604020202020204" pitchFamily="34" charset="0"/>
                          <a:cs typeface="Arial" panose="020B0604020202020204" pitchFamily="34" charset="0"/>
                        </a:rPr>
                        <a:t> </a:t>
                      </a: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memo pertukaran yang rasmi seperti edaran. Mohon juga kerjasama dari Bahagian-bahagian untuk memaklumkan terus kepada pihak BTM jika terdapat pertukaran nombor sambungan telefon pegawai di dalam Bahagian tersebut setelah perubahan tempat / kedudukan.</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BIL. 3/2023 JABATAN LANDSKAP NEGARA</a:t>
            </a:r>
            <a:endParaRPr kumimoji="0" lang="en-MY"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258075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3343942079"/>
              </p:ext>
            </p:extLst>
          </p:nvPr>
        </p:nvGraphicFramePr>
        <p:xfrm>
          <a:off x="242596" y="739906"/>
          <a:ext cx="11717629" cy="5749342"/>
        </p:xfrm>
        <a:graphic>
          <a:graphicData uri="http://schemas.openxmlformats.org/drawingml/2006/table">
            <a:tbl>
              <a:tblPr firstRow="1" bandRow="1">
                <a:tableStyleId>{5C22544A-7EE6-4342-B048-85BDC9FD1C3A}</a:tableStyleId>
              </a:tblPr>
              <a:tblGrid>
                <a:gridCol w="745800">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4.11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4.11.1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4.11.2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4.11.3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Arahan Kerja Di Waktu Akhir Pejabat Perlu Mengambilkira Waktu Fleksi Pegawai</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diminta mempertimbangkan supaya arahan kerja/tugasan di akhir waktu pejabat perlu mengambilkira Waktu Bekerja Fleksi (WBF) setiap kakitangan. </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berpandangan Pengarah Bahagian perlu memperbaiki sistem kerja di bahagian dengan mengenalpasti waktu bekerja setiap pegawai serta tidak bergantung kepada seseorang pegawai sahaja. </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juga bersetuju perkara tersebut dimaklumkan dalam Mesyuarat Pengurusan yang akan datang.</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Perkara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tersebut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dimaklumkan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Mesyuarat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Pengurusan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Bil</a:t>
                      </a:r>
                      <a:r>
                        <a:rPr lang="en-US" sz="1400" b="0" baseline="0" dirty="0">
                          <a:latin typeface="Arial" panose="020B0604020202020204" pitchFamily="34" charset="0"/>
                          <a:cs typeface="Arial" panose="020B0604020202020204" pitchFamily="34" charset="0"/>
                        </a:rPr>
                        <a:t>. 10/2023 pada 7 </a:t>
                      </a:r>
                      <a:r>
                        <a:rPr lang="en-US" sz="1400" b="0" baseline="0" dirty="0" err="1">
                          <a:latin typeface="Arial" panose="020B0604020202020204" pitchFamily="34" charset="0"/>
                          <a:cs typeface="Arial" panose="020B0604020202020204" pitchFamily="34" charset="0"/>
                        </a:rPr>
                        <a:t>Disember</a:t>
                      </a:r>
                      <a:r>
                        <a:rPr lang="en-US" sz="1400" b="0" baseline="0" dirty="0">
                          <a:latin typeface="Arial" panose="020B0604020202020204" pitchFamily="34" charset="0"/>
                          <a:cs typeface="Arial" panose="020B0604020202020204" pitchFamily="34" charset="0"/>
                        </a:rPr>
                        <a:t> 2023.</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BIL. 3/2023 JABATAN LANDSKAP NEGARA</a:t>
            </a:r>
            <a:endParaRPr kumimoji="0" lang="en-MY"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219288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537977603"/>
              </p:ext>
            </p:extLst>
          </p:nvPr>
        </p:nvGraphicFramePr>
        <p:xfrm>
          <a:off x="242596" y="739906"/>
          <a:ext cx="11717629" cy="5749342"/>
        </p:xfrm>
        <a:graphic>
          <a:graphicData uri="http://schemas.openxmlformats.org/drawingml/2006/table">
            <a:tbl>
              <a:tblPr firstRow="1" bandRow="1">
                <a:tableStyleId>{5C22544A-7EE6-4342-B048-85BDC9FD1C3A}</a:tableStyleId>
              </a:tblPr>
              <a:tblGrid>
                <a:gridCol w="745800">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4.12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4.12.4</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Penggunaan Kenderaan Jabatan </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turut dimaklumkan surat kelulusan membawa kenderaan jabatan telah dikeluarkan oleh BKP kepada pegawai-pegawai terlibat. Mesyuarat juga dijelaskan jarak yang dibenarkan adalah sebanyak 200km pergi dan balik. Mesyuarat bersetuju perkara tersebut termasuk isu berkaitan insurans, dibincangkan semula dalam Mesyuarat Pengurusan yang akan datang.</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Perkara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tersebut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dimaklumkan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Mesyuarat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Pengurusan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Bil</a:t>
                      </a:r>
                      <a:r>
                        <a:rPr lang="en-US" sz="1400" b="0" baseline="0" dirty="0">
                          <a:latin typeface="Arial" panose="020B0604020202020204" pitchFamily="34" charset="0"/>
                          <a:cs typeface="Arial" panose="020B0604020202020204" pitchFamily="34" charset="0"/>
                        </a:rPr>
                        <a:t>. 10/2023 pada 7 </a:t>
                      </a:r>
                      <a:r>
                        <a:rPr lang="en-US" sz="1400" b="0" baseline="0" dirty="0" err="1">
                          <a:latin typeface="Arial" panose="020B0604020202020204" pitchFamily="34" charset="0"/>
                          <a:cs typeface="Arial" panose="020B0604020202020204" pitchFamily="34" charset="0"/>
                        </a:rPr>
                        <a:t>Disember</a:t>
                      </a:r>
                      <a:r>
                        <a:rPr lang="en-US" sz="1400" b="0" baseline="0" dirty="0">
                          <a:latin typeface="Arial" panose="020B0604020202020204" pitchFamily="34" charset="0"/>
                          <a:cs typeface="Arial" panose="020B0604020202020204" pitchFamily="34" charset="0"/>
                        </a:rPr>
                        <a:t> 2023.</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BIL. 3/2023 JABATAN LANDSKAP NEGARA</a:t>
            </a:r>
            <a:endParaRPr kumimoji="0" lang="en-MY"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2949837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209413400"/>
              </p:ext>
            </p:extLst>
          </p:nvPr>
        </p:nvGraphicFramePr>
        <p:xfrm>
          <a:off x="242596" y="739906"/>
          <a:ext cx="11717629" cy="5749342"/>
        </p:xfrm>
        <a:graphic>
          <a:graphicData uri="http://schemas.openxmlformats.org/drawingml/2006/table">
            <a:tbl>
              <a:tblPr firstRow="1" bandRow="1">
                <a:tableStyleId>{5C22544A-7EE6-4342-B048-85BDC9FD1C3A}</a:tableStyleId>
              </a:tblPr>
              <a:tblGrid>
                <a:gridCol w="745800">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Usul-usul Baharu</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4.13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4.13.1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4.13.2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4.13.3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Perbincangan Diantara PPP Dengan PYD Bagi Markah Dan Ulasan Prestasi Tahunan Bagi LNPT</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diminta mempertimbangkan supaya perbincangan diantara PPP dengan PYD sebelum pemberian markah dan ulasan prestasi tahunan bagi LNPT diamalkan di JLN.</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dijelaskan SPP Bil.14/2011 (Sistem Penilaian Prestasi Pegawai Perkhidmatan Awam Di Bawah Saraan Baru Perkhidmatan Awam) serta Borang LNPT menyatakan PPP hendaklah memaklumkan prestasi pegawai kepada PYD. </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Mesyuarat juga dimaklumkan perkara ini akan diingatkan dalam Mesyuarat Pengurusan yang akan datang.</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Perkara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tersebut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dimaklumkan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Mesyuarat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Pengurusan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Bil</a:t>
                      </a:r>
                      <a:r>
                        <a:rPr lang="en-US" sz="1400" b="0" baseline="0" dirty="0">
                          <a:latin typeface="Arial" panose="020B0604020202020204" pitchFamily="34" charset="0"/>
                          <a:cs typeface="Arial" panose="020B0604020202020204" pitchFamily="34" charset="0"/>
                        </a:rPr>
                        <a:t>. 10/2023 pada 7 </a:t>
                      </a:r>
                      <a:r>
                        <a:rPr lang="en-US" sz="1400" b="0" baseline="0" dirty="0" err="1">
                          <a:latin typeface="Arial" panose="020B0604020202020204" pitchFamily="34" charset="0"/>
                          <a:cs typeface="Arial" panose="020B0604020202020204" pitchFamily="34" charset="0"/>
                        </a:rPr>
                        <a:t>Disember</a:t>
                      </a:r>
                      <a:r>
                        <a:rPr lang="en-US" sz="1400" b="0" baseline="0" dirty="0">
                          <a:latin typeface="Arial" panose="020B0604020202020204" pitchFamily="34" charset="0"/>
                          <a:cs typeface="Arial" panose="020B0604020202020204" pitchFamily="34" charset="0"/>
                        </a:rPr>
                        <a:t> 2023.</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BIL. 3/2023 JABATAN LANDSKAP NEGARA</a:t>
            </a:r>
            <a:endParaRPr kumimoji="0" lang="en-MY"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3438435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a:extLst>
              <a:ext uri="{FF2B5EF4-FFF2-40B4-BE49-F238E27FC236}">
                <a16:creationId xmlns:a16="http://schemas.microsoft.com/office/drawing/2014/main" id="{4EA1A7E1-6E49-488B-A81A-A0593ACC3A74}"/>
              </a:ext>
            </a:extLst>
          </p:cNvPr>
          <p:cNvGraphicFramePr>
            <a:graphicFrameLocks/>
          </p:cNvGraphicFramePr>
          <p:nvPr>
            <p:extLst>
              <p:ext uri="{D42A27DB-BD31-4B8C-83A1-F6EECF244321}">
                <p14:modId xmlns:p14="http://schemas.microsoft.com/office/powerpoint/2010/main" val="1570373655"/>
              </p:ext>
            </p:extLst>
          </p:nvPr>
        </p:nvGraphicFramePr>
        <p:xfrm>
          <a:off x="242596" y="739906"/>
          <a:ext cx="11717629" cy="5749342"/>
        </p:xfrm>
        <a:graphic>
          <a:graphicData uri="http://schemas.openxmlformats.org/drawingml/2006/table">
            <a:tbl>
              <a:tblPr firstRow="1" bandRow="1">
                <a:tableStyleId>{5C22544A-7EE6-4342-B048-85BDC9FD1C3A}</a:tableStyleId>
              </a:tblPr>
              <a:tblGrid>
                <a:gridCol w="745800">
                  <a:extLst>
                    <a:ext uri="{9D8B030D-6E8A-4147-A177-3AD203B41FA5}">
                      <a16:colId xmlns:a16="http://schemas.microsoft.com/office/drawing/2014/main" val="20000"/>
                    </a:ext>
                  </a:extLst>
                </a:gridCol>
                <a:gridCol w="4910620">
                  <a:extLst>
                    <a:ext uri="{9D8B030D-6E8A-4147-A177-3AD203B41FA5}">
                      <a16:colId xmlns:a16="http://schemas.microsoft.com/office/drawing/2014/main" val="20001"/>
                    </a:ext>
                  </a:extLst>
                </a:gridCol>
                <a:gridCol w="1085576">
                  <a:extLst>
                    <a:ext uri="{9D8B030D-6E8A-4147-A177-3AD203B41FA5}">
                      <a16:colId xmlns:a16="http://schemas.microsoft.com/office/drawing/2014/main" val="20002"/>
                    </a:ext>
                  </a:extLst>
                </a:gridCol>
                <a:gridCol w="4975633">
                  <a:extLst>
                    <a:ext uri="{9D8B030D-6E8A-4147-A177-3AD203B41FA5}">
                      <a16:colId xmlns:a16="http://schemas.microsoft.com/office/drawing/2014/main" val="20003"/>
                    </a:ext>
                  </a:extLst>
                </a:gridCol>
              </a:tblGrid>
              <a:tr h="3910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Bil</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ms-MY" sz="1400" b="1" kern="1200" dirty="0">
                          <a:solidFill>
                            <a:schemeClr val="dk1"/>
                          </a:solidFill>
                          <a:effectLst/>
                          <a:latin typeface="Arial" panose="020B0604020202020204" pitchFamily="34" charset="0"/>
                          <a:ea typeface="+mn-ea"/>
                          <a:cs typeface="Arial" panose="020B0604020202020204" pitchFamily="34" charset="0"/>
                        </a:rPr>
                        <a:t>Hal-hal Lain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Tindakan</a:t>
                      </a:r>
                    </a:p>
                  </a:txBody>
                  <a:tcPr marL="91447" marR="91447" marT="45643" marB="45643" anchor="ctr" horzOverflow="overflow"/>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Maklum</a:t>
                      </a:r>
                      <a:r>
                        <a:rPr kumimoji="0" lang="en-US"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 </a:t>
                      </a:r>
                      <a:r>
                        <a:rPr kumimoji="0" lang="en-US" sz="1400" b="1" i="0" u="none" strike="noStrike" cap="none" normalizeH="0" baseline="0" dirty="0" err="1">
                          <a:ln>
                            <a:noFill/>
                          </a:ln>
                          <a:solidFill>
                            <a:schemeClr val="tx1"/>
                          </a:solidFill>
                          <a:effectLst/>
                          <a:latin typeface="Arial" panose="020B0604020202020204" pitchFamily="34" charset="0"/>
                          <a:ea typeface="Tahoma" panose="020B0604030504040204" pitchFamily="34" charset="0"/>
                          <a:cs typeface="Arial" panose="020B0604020202020204" pitchFamily="34" charset="0"/>
                        </a:rPr>
                        <a:t>Balas</a:t>
                      </a:r>
                      <a:endParaRPr kumimoji="0" lang="ms-MY" sz="1400" b="1" i="0" u="none" strike="noStrike" cap="none" normalizeH="0" baseline="0" dirty="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txBody>
                  <a:tcPr marL="91447" marR="91447" marT="45643" marB="45643" anchor="ctr" horzOverflow="overflow"/>
                </a:tc>
                <a:extLst>
                  <a:ext uri="{0D108BD9-81ED-4DB2-BD59-A6C34878D82A}">
                    <a16:rowId xmlns:a16="http://schemas.microsoft.com/office/drawing/2014/main" val="10000"/>
                  </a:ext>
                </a:extLst>
              </a:tr>
              <a:tr h="5358281">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5.1</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5.1.3</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marL="14288" indent="-14288">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defTabSz="4572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Pengurangan Penggunaan Kertas Semasa Mesyuarat</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r>
                        <a:rPr kumimoji="0" lang="ms-MY" altLang="en-US" sz="14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Mesyuarat juga dimaklumkan terdapat keperluan bagi beberapa mesyuarat untuk mencetak dokumen bagi tujuan semakan dan perbincangan semasa mesyuarat. Mesyuarat juga diminta mengenalpasti mesyuarat dan bahagian berkaitan yang tidak mengamalkan penjimatan. Perkara tersebut juga akan dimaklumkan dalam Mesyuarat Pengurusan yang akan datang.</a:t>
                      </a: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14288" marR="0" lvl="0" indent="-14288" algn="just" defTabSz="457200" rtl="0" eaLnBrk="1" fontAlgn="base" latinLnBrk="0" hangingPunct="1">
                        <a:lnSpc>
                          <a:spcPct val="100000"/>
                        </a:lnSpc>
                        <a:spcBef>
                          <a:spcPct val="0"/>
                        </a:spcBef>
                        <a:spcAft>
                          <a:spcPct val="0"/>
                        </a:spcAft>
                        <a:buClrTx/>
                        <a:buSzTx/>
                        <a:buFontTx/>
                        <a:buNone/>
                        <a:tabLst/>
                      </a:pPr>
                      <a:endParaRPr kumimoji="0" lang="ms-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lvl1pPr>
                        <a:lnSpc>
                          <a:spcPct val="90000"/>
                        </a:lnSpc>
                        <a:spcBef>
                          <a:spcPts val="1400"/>
                        </a:spcBef>
                        <a:buClr>
                          <a:schemeClr val="accent1"/>
                        </a:buClr>
                        <a:buSzPct val="80000"/>
                        <a:buFont typeface="Corbel" panose="020B0503020204020204" pitchFamily="34" charset="0"/>
                        <a:defRPr sz="2000">
                          <a:solidFill>
                            <a:schemeClr val="accent1"/>
                          </a:solidFill>
                          <a:latin typeface="Corbel" panose="020B0503020204020204" pitchFamily="34" charset="0"/>
                        </a:defRPr>
                      </a:lvl1pPr>
                      <a:lvl2pPr marL="742950" indent="-285750">
                        <a:lnSpc>
                          <a:spcPct val="90000"/>
                        </a:lnSpc>
                        <a:spcBef>
                          <a:spcPts val="200"/>
                        </a:spcBef>
                        <a:spcAft>
                          <a:spcPts val="400"/>
                        </a:spcAft>
                        <a:buClr>
                          <a:schemeClr val="accent1"/>
                        </a:buClr>
                        <a:buSzPct val="80000"/>
                        <a:buFont typeface="Corbel" panose="020B0503020204020204" pitchFamily="34" charset="0"/>
                        <a:defRPr>
                          <a:solidFill>
                            <a:schemeClr val="accent1"/>
                          </a:solidFill>
                          <a:latin typeface="Corbel" panose="020B0503020204020204" pitchFamily="34" charset="0"/>
                        </a:defRPr>
                      </a:lvl2pPr>
                      <a:lvl3pPr marL="1143000" indent="-228600">
                        <a:lnSpc>
                          <a:spcPct val="90000"/>
                        </a:lnSpc>
                        <a:spcBef>
                          <a:spcPts val="200"/>
                        </a:spcBef>
                        <a:spcAft>
                          <a:spcPts val="400"/>
                        </a:spcAft>
                        <a:buClr>
                          <a:schemeClr val="accent1"/>
                        </a:buClr>
                        <a:buSzPct val="80000"/>
                        <a:buFont typeface="Corbel" panose="020B0503020204020204" pitchFamily="34" charset="0"/>
                        <a:defRPr sz="1600">
                          <a:solidFill>
                            <a:schemeClr val="accent1"/>
                          </a:solidFill>
                          <a:latin typeface="Corbel" panose="020B0503020204020204" pitchFamily="34" charset="0"/>
                        </a:defRPr>
                      </a:lvl3pPr>
                      <a:lvl4pPr marL="16002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4pPr>
                      <a:lvl5pPr marL="2057400" indent="-22860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5pPr>
                      <a:lvl6pPr marL="25146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6pPr>
                      <a:lvl7pPr marL="29718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7pPr>
                      <a:lvl8pPr marL="34290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8pPr>
                      <a:lvl9pPr marL="3886200" indent="-228600" eaLnBrk="0" fontAlgn="base" hangingPunct="0">
                        <a:lnSpc>
                          <a:spcPct val="90000"/>
                        </a:lnSpc>
                        <a:spcBef>
                          <a:spcPts val="200"/>
                        </a:spcBef>
                        <a:spcAft>
                          <a:spcPts val="400"/>
                        </a:spcAft>
                        <a:buClr>
                          <a:schemeClr val="accent1"/>
                        </a:buClr>
                        <a:buSzPct val="80000"/>
                        <a:buFont typeface="Corbel" panose="020B0503020204020204" pitchFamily="34" charset="0"/>
                        <a:defRPr sz="1400">
                          <a:solidFill>
                            <a:schemeClr val="accent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MY"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P/U</a:t>
                      </a:r>
                      <a:endParaRPr kumimoji="0" lang="en-US" altLang="en-US" sz="14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ms-MY" alt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91446" marR="91446" marT="45645" marB="45645" horzOverflow="overflow"/>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400" b="0" baseline="0" dirty="0" err="1">
                          <a:latin typeface="Arial" panose="020B0604020202020204" pitchFamily="34" charset="0"/>
                          <a:cs typeface="Arial" panose="020B0604020202020204" pitchFamily="34" charset="0"/>
                        </a:rPr>
                        <a:t>Perkara</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tersebut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telah</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dimaklumkan</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dalam</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Mesyuarat</a:t>
                      </a:r>
                      <a:r>
                        <a:rPr lang="en-US" sz="1400" b="0" baseline="0" dirty="0">
                          <a:latin typeface="Arial" panose="020B0604020202020204" pitchFamily="34" charset="0"/>
                          <a:cs typeface="Arial" panose="020B0604020202020204" pitchFamily="34" charset="0"/>
                        </a:rPr>
                        <a:t> </a:t>
                      </a:r>
                      <a:r>
                        <a:rPr lang="en-US" sz="1400" b="0" baseline="0" dirty="0" err="1">
                          <a:latin typeface="Arial" panose="020B0604020202020204" pitchFamily="34" charset="0"/>
                          <a:cs typeface="Arial" panose="020B0604020202020204" pitchFamily="34" charset="0"/>
                        </a:rPr>
                        <a:t>Pengurusan</a:t>
                      </a:r>
                      <a:r>
                        <a:rPr lang="en-US" sz="1400" b="0" baseline="0" dirty="0">
                          <a:latin typeface="Arial" panose="020B0604020202020204" pitchFamily="34" charset="0"/>
                          <a:cs typeface="Arial" panose="020B0604020202020204" pitchFamily="34" charset="0"/>
                        </a:rPr>
                        <a:t> JLN </a:t>
                      </a:r>
                      <a:r>
                        <a:rPr lang="en-US" sz="1400" b="0" baseline="0" dirty="0" err="1">
                          <a:latin typeface="Arial" panose="020B0604020202020204" pitchFamily="34" charset="0"/>
                          <a:cs typeface="Arial" panose="020B0604020202020204" pitchFamily="34" charset="0"/>
                        </a:rPr>
                        <a:t>Bil</a:t>
                      </a:r>
                      <a:r>
                        <a:rPr lang="en-US" sz="1400" b="0" baseline="0" dirty="0">
                          <a:latin typeface="Arial" panose="020B0604020202020204" pitchFamily="34" charset="0"/>
                          <a:cs typeface="Arial" panose="020B0604020202020204" pitchFamily="34" charset="0"/>
                        </a:rPr>
                        <a:t>. 10/2023 pada 7 </a:t>
                      </a:r>
                      <a:r>
                        <a:rPr lang="en-US" sz="1400" b="0" baseline="0" dirty="0" err="1">
                          <a:latin typeface="Arial" panose="020B0604020202020204" pitchFamily="34" charset="0"/>
                          <a:cs typeface="Arial" panose="020B0604020202020204" pitchFamily="34" charset="0"/>
                        </a:rPr>
                        <a:t>Disember</a:t>
                      </a:r>
                      <a:r>
                        <a:rPr lang="en-US" sz="1400" b="0" baseline="0" dirty="0">
                          <a:latin typeface="Arial" panose="020B0604020202020204" pitchFamily="34" charset="0"/>
                          <a:cs typeface="Arial" panose="020B0604020202020204" pitchFamily="34" charset="0"/>
                        </a:rPr>
                        <a:t> 2023.</a:t>
                      </a: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400" b="0" baseline="0" dirty="0">
                        <a:latin typeface="Arial" panose="020B0604020202020204" pitchFamily="34" charset="0"/>
                        <a:cs typeface="Arial" panose="020B0604020202020204" pitchFamily="34" charset="0"/>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n-US" sz="1600" b="0" baseline="0" dirty="0">
                        <a:latin typeface="Arial" panose="020B0604020202020204" pitchFamily="34" charset="0"/>
                        <a:cs typeface="Arial" panose="020B0604020202020204" pitchFamily="34" charset="0"/>
                      </a:endParaRPr>
                    </a:p>
                  </a:txBody>
                  <a:tcPr marL="91446" marR="91446" marT="45664" marB="45664"/>
                </a:tc>
                <a:extLst>
                  <a:ext uri="{0D108BD9-81ED-4DB2-BD59-A6C34878D82A}">
                    <a16:rowId xmlns:a16="http://schemas.microsoft.com/office/drawing/2014/main" val="10001"/>
                  </a:ext>
                </a:extLst>
              </a:tr>
            </a:tbl>
          </a:graphicData>
        </a:graphic>
      </p:graphicFrame>
      <p:sp>
        <p:nvSpPr>
          <p:cNvPr id="14356" name="Rectangle 1">
            <a:extLst>
              <a:ext uri="{FF2B5EF4-FFF2-40B4-BE49-F238E27FC236}">
                <a16:creationId xmlns:a16="http://schemas.microsoft.com/office/drawing/2014/main" id="{42254201-B05C-4D12-930E-0F78977DD3B4}"/>
              </a:ext>
            </a:extLst>
          </p:cNvPr>
          <p:cNvSpPr>
            <a:spLocks noChangeArrowheads="1"/>
          </p:cNvSpPr>
          <p:nvPr/>
        </p:nvSpPr>
        <p:spPr bwMode="auto">
          <a:xfrm>
            <a:off x="622300" y="0"/>
            <a:ext cx="1094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MAKLUM BALAS MINIT MESYUARAT MAJLIS BERSAMA JABATAN (MBJ) </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sv-SE"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rPr>
              <a:t>BIL. 3/2023 JABATAN LANDSKAP NEGARA</a:t>
            </a:r>
            <a:endParaRPr kumimoji="0" lang="en-MY" altLang="en-US" sz="2000" b="0" i="0" u="none" strike="noStrike" kern="1200" cap="none" spc="0" normalizeH="0" baseline="0" noProof="0" dirty="0">
              <a:ln>
                <a:noFill/>
              </a:ln>
              <a:solidFill>
                <a:srgbClr val="0000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3403820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1165</Words>
  <Application>Microsoft Office PowerPoint</Application>
  <PresentationFormat>Widescreen</PresentationFormat>
  <Paragraphs>313</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Adobe Garamond Pro</vt:lpstr>
      <vt:lpstr>Arial</vt:lpstr>
      <vt:lpstr>Arial Black</vt:lpstr>
      <vt:lpstr>Britannic Bold</vt:lpstr>
      <vt:lpstr>Calibri</vt:lpstr>
      <vt:lpstr>Calibri Light</vt:lpstr>
      <vt:lpstr>tahoma, sans-serif</vt:lpstr>
      <vt:lpstr>Office Theme</vt:lpstr>
      <vt:lpstr>Pembentangan Maklum Balas Mesyuarat MBJ Bil. 3/2023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Pembentangan Maklum Balas Mesyuarat MBJ Bil. 3/2023 </dc:title>
  <dc:creator>wan zafirah hanim wan mohamad</dc:creator>
  <cp:lastModifiedBy>wan zafirah hanim wan mohamad</cp:lastModifiedBy>
  <cp:revision>8</cp:revision>
  <dcterms:created xsi:type="dcterms:W3CDTF">2024-02-09T06:36:24Z</dcterms:created>
  <dcterms:modified xsi:type="dcterms:W3CDTF">2024-03-07T07:19:24Z</dcterms:modified>
</cp:coreProperties>
</file>