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22" r:id="rId3"/>
    <p:sldId id="336" r:id="rId4"/>
    <p:sldId id="337" r:id="rId5"/>
    <p:sldId id="338" r:id="rId6"/>
    <p:sldId id="339" r:id="rId7"/>
    <p:sldId id="340" r:id="rId8"/>
    <p:sldId id="341" r:id="rId9"/>
    <p:sldId id="342" r:id="rId10"/>
    <p:sldId id="34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5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3DF0D-B7AB-4446-BA29-50BAC1BC3E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82E6255C-88D6-471D-A024-BB4E7CDD55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4502A20E-8CDE-41C5-A9C3-C8986D168603}"/>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5" name="Footer Placeholder 4">
            <a:extLst>
              <a:ext uri="{FF2B5EF4-FFF2-40B4-BE49-F238E27FC236}">
                <a16:creationId xmlns:a16="http://schemas.microsoft.com/office/drawing/2014/main" id="{DA67D03D-6956-478A-BDFE-832486CD2E4B}"/>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9C2D6C9D-21D5-445A-A63D-E96D9FBA155F}"/>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3437752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4BBDF-8D59-43B9-A2DA-98B915B88133}"/>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C1FA9434-6652-4DF2-949F-EF6706D9C9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99EA0A90-4E22-4675-A9C2-DBFA9040BC04}"/>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5" name="Footer Placeholder 4">
            <a:extLst>
              <a:ext uri="{FF2B5EF4-FFF2-40B4-BE49-F238E27FC236}">
                <a16:creationId xmlns:a16="http://schemas.microsoft.com/office/drawing/2014/main" id="{3A6B3F72-74C3-4F02-A8B6-0388FC73766E}"/>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AAD7E25B-1880-4ADD-8CF4-74C107E5F36A}"/>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2662726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479AC4-45FC-4DA3-A137-5069BF7C34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D1980301-739E-474E-9419-B30FF9F03C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142CEB3B-CCED-4060-BB56-9A9C74B4B322}"/>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5" name="Footer Placeholder 4">
            <a:extLst>
              <a:ext uri="{FF2B5EF4-FFF2-40B4-BE49-F238E27FC236}">
                <a16:creationId xmlns:a16="http://schemas.microsoft.com/office/drawing/2014/main" id="{9AB0D58E-ED3B-4131-AF77-6D4E096CABC2}"/>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34C71E5E-C783-4EA4-8FA3-AC0EB3274964}"/>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48947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Quote with Caption">
    <p:spTree>
      <p:nvGrpSpPr>
        <p:cNvPr id="1" name=""/>
        <p:cNvGrpSpPr/>
        <p:nvPr/>
      </p:nvGrpSpPr>
      <p:grpSpPr>
        <a:xfrm>
          <a:off x="0" y="0"/>
          <a:ext cx="0" cy="0"/>
          <a:chOff x="0" y="0"/>
          <a:chExt cx="0" cy="0"/>
        </a:xfrm>
      </p:grpSpPr>
      <p:grpSp>
        <p:nvGrpSpPr>
          <p:cNvPr id="5" name="Group 21">
            <a:extLst>
              <a:ext uri="{FF2B5EF4-FFF2-40B4-BE49-F238E27FC236}">
                <a16:creationId xmlns:a16="http://schemas.microsoft.com/office/drawing/2014/main" id="{78E838FC-B87B-4ED7-96ED-A83BACEA94A0}"/>
              </a:ext>
            </a:extLst>
          </p:cNvPr>
          <p:cNvGrpSpPr>
            <a:grpSpLocks/>
          </p:cNvGrpSpPr>
          <p:nvPr/>
        </p:nvGrpSpPr>
        <p:grpSpPr bwMode="auto">
          <a:xfrm>
            <a:off x="0" y="0"/>
            <a:ext cx="12192000" cy="6858000"/>
            <a:chOff x="0" y="0"/>
            <a:chExt cx="12192000" cy="6858000"/>
          </a:xfrm>
        </p:grpSpPr>
        <p:sp>
          <p:nvSpPr>
            <p:cNvPr id="6" name="Rectangle 5">
              <a:extLst>
                <a:ext uri="{FF2B5EF4-FFF2-40B4-BE49-F238E27FC236}">
                  <a16:creationId xmlns:a16="http://schemas.microsoft.com/office/drawing/2014/main" id="{67349C06-BE5E-49A7-89D7-BB2775653E0B}"/>
                </a:ext>
              </a:extLst>
            </p:cNvPr>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a:extLst>
                <a:ext uri="{FF2B5EF4-FFF2-40B4-BE49-F238E27FC236}">
                  <a16:creationId xmlns:a16="http://schemas.microsoft.com/office/drawing/2014/main" id="{CEAB1C81-6EC4-4521-B8D4-77C106361886}"/>
                </a:ext>
              </a:extLst>
            </p:cNvPr>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a:extLst>
                <a:ext uri="{FF2B5EF4-FFF2-40B4-BE49-F238E27FC236}">
                  <a16:creationId xmlns:a16="http://schemas.microsoft.com/office/drawing/2014/main" id="{959FC00D-2FD0-449E-B4E1-0A24FF3FC8BD}"/>
                </a:ext>
              </a:extLst>
            </p:cNvPr>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a:extLst>
                <a:ext uri="{FF2B5EF4-FFF2-40B4-BE49-F238E27FC236}">
                  <a16:creationId xmlns:a16="http://schemas.microsoft.com/office/drawing/2014/main" id="{F30F6E99-43DA-40F5-A1FF-459439C5D486}"/>
                </a:ext>
              </a:extLst>
            </p:cNvPr>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a:extLst>
                <a:ext uri="{FF2B5EF4-FFF2-40B4-BE49-F238E27FC236}">
                  <a16:creationId xmlns:a16="http://schemas.microsoft.com/office/drawing/2014/main" id="{356B3F32-ACDB-4C55-831D-DC526CF3AC1B}"/>
                </a:ext>
              </a:extLst>
            </p:cNvPr>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a:extLst>
                <a:ext uri="{FF2B5EF4-FFF2-40B4-BE49-F238E27FC236}">
                  <a16:creationId xmlns:a16="http://schemas.microsoft.com/office/drawing/2014/main" id="{06EF8692-BB39-4B36-BBD8-53906E254BFD}"/>
                </a:ext>
              </a:extLst>
            </p:cNvPr>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a:extLst>
                <a:ext uri="{FF2B5EF4-FFF2-40B4-BE49-F238E27FC236}">
                  <a16:creationId xmlns:a16="http://schemas.microsoft.com/office/drawing/2014/main" id="{9FF04545-C4D0-4DB0-9938-ADE113457D27}"/>
                </a:ext>
              </a:extLst>
            </p:cNvPr>
            <p:cNvSpPr>
              <a:spLocks/>
            </p:cNvSpPr>
            <p:nvPr/>
          </p:nvSpPr>
          <p:spPr bwMode="gray">
            <a:xfrm rot="-589932">
              <a:off x="8490951" y="4185117"/>
              <a:ext cx="3299407" cy="440924"/>
            </a:xfrm>
            <a:custGeom>
              <a:avLst/>
              <a:gdLst>
                <a:gd name="T0" fmla="*/ 28045 w 10000"/>
                <a:gd name="T1" fmla="*/ 211004 h 5291"/>
                <a:gd name="T2" fmla="*/ 3285549 w 10000"/>
                <a:gd name="T3" fmla="*/ 440924 h 5291"/>
                <a:gd name="T4" fmla="*/ 3299407 w 10000"/>
                <a:gd name="T5" fmla="*/ 0 h 5291"/>
                <a:gd name="T6" fmla="*/ 3299407 w 10000"/>
                <a:gd name="T7" fmla="*/ 0 h 5291"/>
                <a:gd name="T8" fmla="*/ 3189537 w 10000"/>
                <a:gd name="T9" fmla="*/ 17000 h 5291"/>
                <a:gd name="T10" fmla="*/ 3079666 w 10000"/>
                <a:gd name="T11" fmla="*/ 33334 h 5291"/>
                <a:gd name="T12" fmla="*/ 2969796 w 10000"/>
                <a:gd name="T13" fmla="*/ 49167 h 5291"/>
                <a:gd name="T14" fmla="*/ 2859596 w 10000"/>
                <a:gd name="T15" fmla="*/ 62751 h 5291"/>
                <a:gd name="T16" fmla="*/ 2749396 w 10000"/>
                <a:gd name="T17" fmla="*/ 76418 h 5291"/>
                <a:gd name="T18" fmla="*/ 2639196 w 10000"/>
                <a:gd name="T19" fmla="*/ 89251 h 5291"/>
                <a:gd name="T20" fmla="*/ 2530315 w 10000"/>
                <a:gd name="T21" fmla="*/ 100168 h 5291"/>
                <a:gd name="T22" fmla="*/ 2419455 w 10000"/>
                <a:gd name="T23" fmla="*/ 110419 h 5291"/>
                <a:gd name="T24" fmla="*/ 2309585 w 10000"/>
                <a:gd name="T25" fmla="*/ 120002 h 5291"/>
                <a:gd name="T26" fmla="*/ 2201694 w 10000"/>
                <a:gd name="T27" fmla="*/ 128169 h 5291"/>
                <a:gd name="T28" fmla="*/ 2091824 w 10000"/>
                <a:gd name="T29" fmla="*/ 136336 h 5291"/>
                <a:gd name="T30" fmla="*/ 1983933 w 10000"/>
                <a:gd name="T31" fmla="*/ 143252 h 5291"/>
                <a:gd name="T32" fmla="*/ 1876043 w 10000"/>
                <a:gd name="T33" fmla="*/ 148669 h 5291"/>
                <a:gd name="T34" fmla="*/ 1768152 w 10000"/>
                <a:gd name="T35" fmla="*/ 154169 h 5291"/>
                <a:gd name="T36" fmla="*/ 1661581 w 10000"/>
                <a:gd name="T37" fmla="*/ 158836 h 5291"/>
                <a:gd name="T38" fmla="*/ 1556330 w 10000"/>
                <a:gd name="T39" fmla="*/ 162336 h 5291"/>
                <a:gd name="T40" fmla="*/ 1450419 w 10000"/>
                <a:gd name="T41" fmla="*/ 165003 h 5291"/>
                <a:gd name="T42" fmla="*/ 1345828 w 10000"/>
                <a:gd name="T43" fmla="*/ 167753 h 5291"/>
                <a:gd name="T44" fmla="*/ 1242557 w 10000"/>
                <a:gd name="T45" fmla="*/ 169086 h 5291"/>
                <a:gd name="T46" fmla="*/ 1139615 w 10000"/>
                <a:gd name="T47" fmla="*/ 170503 h 5291"/>
                <a:gd name="T48" fmla="*/ 1037664 w 10000"/>
                <a:gd name="T49" fmla="*/ 171086 h 5291"/>
                <a:gd name="T50" fmla="*/ 936702 w 10000"/>
                <a:gd name="T51" fmla="*/ 170503 h 5291"/>
                <a:gd name="T52" fmla="*/ 837060 w 10000"/>
                <a:gd name="T53" fmla="*/ 170503 h 5291"/>
                <a:gd name="T54" fmla="*/ 738407 w 10000"/>
                <a:gd name="T55" fmla="*/ 169086 h 5291"/>
                <a:gd name="T56" fmla="*/ 641075 w 10000"/>
                <a:gd name="T57" fmla="*/ 167003 h 5291"/>
                <a:gd name="T58" fmla="*/ 545392 w 10000"/>
                <a:gd name="T59" fmla="*/ 165003 h 5291"/>
                <a:gd name="T60" fmla="*/ 451359 w 10000"/>
                <a:gd name="T61" fmla="*/ 162919 h 5291"/>
                <a:gd name="T62" fmla="*/ 357986 w 10000"/>
                <a:gd name="T63" fmla="*/ 159586 h 5291"/>
                <a:gd name="T64" fmla="*/ 265932 w 10000"/>
                <a:gd name="T65" fmla="*/ 156086 h 5291"/>
                <a:gd name="T66" fmla="*/ 175858 w 10000"/>
                <a:gd name="T67" fmla="*/ 152753 h 5291"/>
                <a:gd name="T68" fmla="*/ 0 w 10000"/>
                <a:gd name="T69" fmla="*/ 143836 h 5291"/>
                <a:gd name="T70" fmla="*/ 28045 w 10000"/>
                <a:gd name="T71" fmla="*/ 211004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MY"/>
            </a:p>
          </p:txBody>
        </p:sp>
        <p:sp>
          <p:nvSpPr>
            <p:cNvPr id="15" name="Freeform 5">
              <a:extLst>
                <a:ext uri="{FF2B5EF4-FFF2-40B4-BE49-F238E27FC236}">
                  <a16:creationId xmlns:a16="http://schemas.microsoft.com/office/drawing/2014/main" id="{89BAE04D-E6EC-4A29-9711-77B35C890DDC}"/>
                </a:ext>
              </a:extLst>
            </p:cNvPr>
            <p:cNvSpPr>
              <a:spLocks/>
            </p:cNvSpPr>
            <p:nvPr/>
          </p:nvSpPr>
          <p:spPr bwMode="gray">
            <a:xfrm>
              <a:off x="455612" y="4241801"/>
              <a:ext cx="11277600" cy="2337161"/>
            </a:xfrm>
            <a:custGeom>
              <a:avLst/>
              <a:gdLst>
                <a:gd name="T0" fmla="*/ 0 w 10000"/>
                <a:gd name="T1" fmla="*/ 0 h 8000"/>
                <a:gd name="T2" fmla="*/ 0 w 10000"/>
                <a:gd name="T3" fmla="*/ 2328397 h 8000"/>
                <a:gd name="T4" fmla="*/ 11277600 w 10000"/>
                <a:gd name="T5" fmla="*/ 2337161 h 8000"/>
                <a:gd name="T6" fmla="*/ 11277600 w 10000"/>
                <a:gd name="T7" fmla="*/ 2045 h 8000"/>
                <a:gd name="T8" fmla="*/ 11277600 w 10000"/>
                <a:gd name="T9" fmla="*/ 2045 h 8000"/>
                <a:gd name="T10" fmla="*/ 11021598 w 10000"/>
                <a:gd name="T11" fmla="*/ 45575 h 8000"/>
                <a:gd name="T12" fmla="*/ 10766725 w 10000"/>
                <a:gd name="T13" fmla="*/ 87059 h 8000"/>
                <a:gd name="T14" fmla="*/ 10510723 w 10000"/>
                <a:gd name="T15" fmla="*/ 127667 h 8000"/>
                <a:gd name="T16" fmla="*/ 10253594 w 10000"/>
                <a:gd name="T17" fmla="*/ 162433 h 8000"/>
                <a:gd name="T18" fmla="*/ 9997592 w 10000"/>
                <a:gd name="T19" fmla="*/ 197490 h 8000"/>
                <a:gd name="T20" fmla="*/ 9740463 w 10000"/>
                <a:gd name="T21" fmla="*/ 230210 h 8000"/>
                <a:gd name="T22" fmla="*/ 9486717 w 10000"/>
                <a:gd name="T23" fmla="*/ 258256 h 8000"/>
                <a:gd name="T24" fmla="*/ 9229588 w 10000"/>
                <a:gd name="T25" fmla="*/ 284841 h 8000"/>
                <a:gd name="T26" fmla="*/ 8973586 w 10000"/>
                <a:gd name="T27" fmla="*/ 309090 h 8000"/>
                <a:gd name="T28" fmla="*/ 8722096 w 10000"/>
                <a:gd name="T29" fmla="*/ 330124 h 8000"/>
                <a:gd name="T30" fmla="*/ 8467222 w 10000"/>
                <a:gd name="T31" fmla="*/ 351158 h 8000"/>
                <a:gd name="T32" fmla="*/ 8215732 w 10000"/>
                <a:gd name="T33" fmla="*/ 368687 h 8000"/>
                <a:gd name="T34" fmla="*/ 7964241 w 10000"/>
                <a:gd name="T35" fmla="*/ 382418 h 8000"/>
                <a:gd name="T36" fmla="*/ 7713878 w 10000"/>
                <a:gd name="T37" fmla="*/ 396733 h 8000"/>
                <a:gd name="T38" fmla="*/ 7465771 w 10000"/>
                <a:gd name="T39" fmla="*/ 408711 h 8000"/>
                <a:gd name="T40" fmla="*/ 7219920 w 10000"/>
                <a:gd name="T41" fmla="*/ 417183 h 8000"/>
                <a:gd name="T42" fmla="*/ 6974068 w 10000"/>
                <a:gd name="T43" fmla="*/ 424487 h 8000"/>
                <a:gd name="T44" fmla="*/ 6730472 w 10000"/>
                <a:gd name="T45" fmla="*/ 431498 h 8000"/>
                <a:gd name="T46" fmla="*/ 6490259 w 10000"/>
                <a:gd name="T47" fmla="*/ 434712 h 8000"/>
                <a:gd name="T48" fmla="*/ 6250046 w 10000"/>
                <a:gd name="T49" fmla="*/ 438218 h 8000"/>
                <a:gd name="T50" fmla="*/ 6013216 w 10000"/>
                <a:gd name="T51" fmla="*/ 439971 h 8000"/>
                <a:gd name="T52" fmla="*/ 5778642 w 10000"/>
                <a:gd name="T53" fmla="*/ 438218 h 8000"/>
                <a:gd name="T54" fmla="*/ 5546324 w 10000"/>
                <a:gd name="T55" fmla="*/ 438218 h 8000"/>
                <a:gd name="T56" fmla="*/ 5316261 w 10000"/>
                <a:gd name="T57" fmla="*/ 434712 h 8000"/>
                <a:gd name="T58" fmla="*/ 5090709 w 10000"/>
                <a:gd name="T59" fmla="*/ 429453 h 8000"/>
                <a:gd name="T60" fmla="*/ 4867412 w 10000"/>
                <a:gd name="T61" fmla="*/ 424487 h 8000"/>
                <a:gd name="T62" fmla="*/ 4648627 w 10000"/>
                <a:gd name="T63" fmla="*/ 418936 h 8000"/>
                <a:gd name="T64" fmla="*/ 4430969 w 10000"/>
                <a:gd name="T65" fmla="*/ 410464 h 8000"/>
                <a:gd name="T66" fmla="*/ 4216695 w 10000"/>
                <a:gd name="T67" fmla="*/ 401407 h 8000"/>
                <a:gd name="T68" fmla="*/ 4006931 w 10000"/>
                <a:gd name="T69" fmla="*/ 393227 h 8000"/>
                <a:gd name="T70" fmla="*/ 3597554 w 10000"/>
                <a:gd name="T71" fmla="*/ 370148 h 8000"/>
                <a:gd name="T72" fmla="*/ 3205094 w 10000"/>
                <a:gd name="T73" fmla="*/ 345608 h 8000"/>
                <a:gd name="T74" fmla="*/ 2828422 w 10000"/>
                <a:gd name="T75" fmla="*/ 319899 h 8000"/>
                <a:gd name="T76" fmla="*/ 2472050 w 10000"/>
                <a:gd name="T77" fmla="*/ 291561 h 8000"/>
                <a:gd name="T78" fmla="*/ 2131466 w 10000"/>
                <a:gd name="T79" fmla="*/ 262054 h 8000"/>
                <a:gd name="T80" fmla="*/ 1815694 w 10000"/>
                <a:gd name="T81" fmla="*/ 230210 h 8000"/>
                <a:gd name="T82" fmla="*/ 1519093 w 10000"/>
                <a:gd name="T83" fmla="*/ 198951 h 8000"/>
                <a:gd name="T84" fmla="*/ 1246175 w 10000"/>
                <a:gd name="T85" fmla="*/ 167691 h 8000"/>
                <a:gd name="T86" fmla="*/ 995812 w 10000"/>
                <a:gd name="T87" fmla="*/ 138185 h 8000"/>
                <a:gd name="T88" fmla="*/ 773643 w 10000"/>
                <a:gd name="T89" fmla="*/ 110139 h 8000"/>
                <a:gd name="T90" fmla="*/ 572902 w 10000"/>
                <a:gd name="T91" fmla="*/ 83554 h 8000"/>
                <a:gd name="T92" fmla="*/ 403738 w 10000"/>
                <a:gd name="T93" fmla="*/ 61350 h 8000"/>
                <a:gd name="T94" fmla="*/ 261640 w 10000"/>
                <a:gd name="T95" fmla="*/ 40316 h 8000"/>
                <a:gd name="T96" fmla="*/ 66538 w 10000"/>
                <a:gd name="T97" fmla="*/ 10225 h 8000"/>
                <a:gd name="T98" fmla="*/ 0 w 10000"/>
                <a:gd name="T99" fmla="*/ 0 h 8000"/>
                <a:gd name="T100" fmla="*/ 0 w 10000"/>
                <a:gd name="T101" fmla="*/ 0 h 80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MY"/>
            </a:p>
          </p:txBody>
        </p:sp>
        <p:sp>
          <p:nvSpPr>
            <p:cNvPr id="16" name="Freeform 5">
              <a:extLst>
                <a:ext uri="{FF2B5EF4-FFF2-40B4-BE49-F238E27FC236}">
                  <a16:creationId xmlns:a16="http://schemas.microsoft.com/office/drawing/2014/main" id="{BA39F2C2-9A68-44A2-85AD-53FEC58D57C5}"/>
                </a:ext>
              </a:extLst>
            </p:cNvPr>
            <p:cNvSpPr>
              <a:spLocks noEditPoints="1"/>
            </p:cNvSpPr>
            <p:nvPr/>
          </p:nvSpPr>
          <p:spPr bwMode="gray">
            <a:xfrm>
              <a:off x="0" y="1587"/>
              <a:ext cx="12192000" cy="6856413"/>
            </a:xfrm>
            <a:custGeom>
              <a:avLst/>
              <a:gdLst>
                <a:gd name="T0" fmla="*/ 0 w 15356"/>
                <a:gd name="T1" fmla="*/ 0 h 8638"/>
                <a:gd name="T2" fmla="*/ 0 w 15356"/>
                <a:gd name="T3" fmla="*/ 6856413 h 8638"/>
                <a:gd name="T4" fmla="*/ 12192000 w 15356"/>
                <a:gd name="T5" fmla="*/ 6856413 h 8638"/>
                <a:gd name="T6" fmla="*/ 12192000 w 15356"/>
                <a:gd name="T7" fmla="*/ 0 h 8638"/>
                <a:gd name="T8" fmla="*/ 0 w 15356"/>
                <a:gd name="T9" fmla="*/ 0 h 8638"/>
                <a:gd name="T10" fmla="*/ 11709274 w 15356"/>
                <a:gd name="T11" fmla="*/ 6380163 h 8638"/>
                <a:gd name="T12" fmla="*/ 476374 w 15356"/>
                <a:gd name="T13" fmla="*/ 6380163 h 8638"/>
                <a:gd name="T14" fmla="*/ 476374 w 15356"/>
                <a:gd name="T15" fmla="*/ 469900 h 8638"/>
                <a:gd name="T16" fmla="*/ 11709274 w 15356"/>
                <a:gd name="T17" fmla="*/ 469900 h 8638"/>
                <a:gd name="T18" fmla="*/ 11709274 w 15356"/>
                <a:gd name="T19" fmla="*/ 6380163 h 86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MY"/>
            </a:p>
          </p:txBody>
        </p:sp>
      </p:grpSp>
      <p:sp>
        <p:nvSpPr>
          <p:cNvPr id="17" name="TextBox 31">
            <a:extLst>
              <a:ext uri="{FF2B5EF4-FFF2-40B4-BE49-F238E27FC236}">
                <a16:creationId xmlns:a16="http://schemas.microsoft.com/office/drawing/2014/main" id="{08D11135-350D-4ABE-8E26-86E948D14FCA}"/>
              </a:ext>
            </a:extLst>
          </p:cNvPr>
          <p:cNvSpPr txBox="1">
            <a:spLocks noChangeArrowheads="1"/>
          </p:cNvSpPr>
          <p:nvPr/>
        </p:nvSpPr>
        <p:spPr bwMode="gray">
          <a:xfrm>
            <a:off x="881063" y="608013"/>
            <a:ext cx="801687" cy="1568450"/>
          </a:xfrm>
          <a:prstGeom prst="rect">
            <a:avLst/>
          </a:prstGeom>
          <a:noFill/>
          <a:ln>
            <a:noFill/>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9600">
                <a:solidFill>
                  <a:srgbClr val="8ABAD4"/>
                </a:solidFill>
                <a:latin typeface="Arial" panose="020B0604020202020204" pitchFamily="34" charset="0"/>
                <a:cs typeface="Arial" panose="020B0604020202020204" pitchFamily="34" charset="0"/>
              </a:rPr>
              <a:t>“</a:t>
            </a:r>
          </a:p>
        </p:txBody>
      </p:sp>
      <p:sp>
        <p:nvSpPr>
          <p:cNvPr id="18" name="TextBox 32">
            <a:extLst>
              <a:ext uri="{FF2B5EF4-FFF2-40B4-BE49-F238E27FC236}">
                <a16:creationId xmlns:a16="http://schemas.microsoft.com/office/drawing/2014/main" id="{527E7349-C411-4391-A57A-2A7AD5123977}"/>
              </a:ext>
            </a:extLst>
          </p:cNvPr>
          <p:cNvSpPr txBox="1">
            <a:spLocks noChangeArrowheads="1"/>
          </p:cNvSpPr>
          <p:nvPr/>
        </p:nvSpPr>
        <p:spPr bwMode="gray">
          <a:xfrm>
            <a:off x="9883775" y="2613025"/>
            <a:ext cx="654050" cy="1570038"/>
          </a:xfrm>
          <a:prstGeom prst="rect">
            <a:avLst/>
          </a:prstGeom>
          <a:noFill/>
          <a:ln>
            <a:noFill/>
          </a:ln>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r" eaLnBrk="1" hangingPunct="1">
              <a:defRPr/>
            </a:pPr>
            <a:r>
              <a:rPr lang="en-US" altLang="en-US" sz="9600">
                <a:solidFill>
                  <a:srgbClr val="8ABAD4"/>
                </a:solidFill>
                <a:latin typeface="Arial" panose="020B0604020202020204" pitchFamily="34" charset="0"/>
                <a:cs typeface="Arial" panose="020B0604020202020204" pitchFamily="34" charset="0"/>
              </a:rPr>
              <a:t>”</a:t>
            </a:r>
          </a:p>
        </p:txBody>
      </p:sp>
      <p:sp>
        <p:nvSpPr>
          <p:cNvPr id="19" name="Rectangle 18">
            <a:extLst>
              <a:ext uri="{FF2B5EF4-FFF2-40B4-BE49-F238E27FC236}">
                <a16:creationId xmlns:a16="http://schemas.microsoft.com/office/drawing/2014/main" id="{45C0170F-F611-4D7C-81FF-E610468C0969}"/>
              </a:ext>
            </a:extLst>
          </p:cNvPr>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0" name="Date Placeholder 3">
            <a:extLst>
              <a:ext uri="{FF2B5EF4-FFF2-40B4-BE49-F238E27FC236}">
                <a16:creationId xmlns:a16="http://schemas.microsoft.com/office/drawing/2014/main" id="{8E9D84D2-D572-47AA-9EC7-D2AEEEC5A130}"/>
              </a:ext>
            </a:extLst>
          </p:cNvPr>
          <p:cNvSpPr>
            <a:spLocks noGrp="1"/>
          </p:cNvSpPr>
          <p:nvPr>
            <p:ph type="dt" sz="half" idx="14"/>
          </p:nvPr>
        </p:nvSpPr>
        <p:spPr/>
        <p:txBody>
          <a:bodyPr/>
          <a:lstStyle>
            <a:lvl1pPr>
              <a:defRPr/>
            </a:lvl1pPr>
          </a:lstStyle>
          <a:p>
            <a:pPr>
              <a:defRPr/>
            </a:pPr>
            <a:fld id="{B6E0C499-1F36-4051-B7EC-5A2CC1879EC8}" type="datetimeFigureOut">
              <a:rPr lang="en-MY"/>
              <a:pPr>
                <a:defRPr/>
              </a:pPr>
              <a:t>7/3/2024</a:t>
            </a:fld>
            <a:endParaRPr lang="en-MY"/>
          </a:p>
        </p:txBody>
      </p:sp>
      <p:sp>
        <p:nvSpPr>
          <p:cNvPr id="21" name="Footer Placeholder 4">
            <a:extLst>
              <a:ext uri="{FF2B5EF4-FFF2-40B4-BE49-F238E27FC236}">
                <a16:creationId xmlns:a16="http://schemas.microsoft.com/office/drawing/2014/main" id="{0E2856E9-5F42-4473-8DE3-FBF88A8FEAF9}"/>
              </a:ext>
            </a:extLst>
          </p:cNvPr>
          <p:cNvSpPr>
            <a:spLocks noGrp="1"/>
          </p:cNvSpPr>
          <p:nvPr>
            <p:ph type="ftr" sz="quarter" idx="15"/>
          </p:nvPr>
        </p:nvSpPr>
        <p:spPr/>
        <p:txBody>
          <a:bodyPr/>
          <a:lstStyle>
            <a:lvl1pPr>
              <a:defRPr/>
            </a:lvl1pPr>
          </a:lstStyle>
          <a:p>
            <a:pPr>
              <a:defRPr/>
            </a:pPr>
            <a:endParaRPr lang="en-MY"/>
          </a:p>
        </p:txBody>
      </p:sp>
      <p:sp>
        <p:nvSpPr>
          <p:cNvPr id="22" name="Slide Number Placeholder 5">
            <a:extLst>
              <a:ext uri="{FF2B5EF4-FFF2-40B4-BE49-F238E27FC236}">
                <a16:creationId xmlns:a16="http://schemas.microsoft.com/office/drawing/2014/main" id="{C11C32CA-EDA9-406B-A2CC-1A8D7FC5B7C3}"/>
              </a:ext>
            </a:extLst>
          </p:cNvPr>
          <p:cNvSpPr>
            <a:spLocks noGrp="1"/>
          </p:cNvSpPr>
          <p:nvPr>
            <p:ph type="sldNum" sz="quarter" idx="16"/>
          </p:nvPr>
        </p:nvSpPr>
        <p:spPr/>
        <p:txBody>
          <a:bodyPr/>
          <a:lstStyle>
            <a:lvl1pPr>
              <a:defRPr/>
            </a:lvl1pPr>
          </a:lstStyle>
          <a:p>
            <a:pPr>
              <a:defRPr/>
            </a:pPr>
            <a:fld id="{C2EC3924-E118-476E-8C3A-DD22D60075AB}" type="slidenum">
              <a:rPr lang="en-MY" altLang="en-US"/>
              <a:pPr>
                <a:defRPr/>
              </a:pPr>
              <a:t>‹#›</a:t>
            </a:fld>
            <a:endParaRPr lang="en-MY" altLang="en-US"/>
          </a:p>
        </p:txBody>
      </p:sp>
    </p:spTree>
    <p:extLst>
      <p:ext uri="{BB962C8B-B14F-4D97-AF65-F5344CB8AC3E}">
        <p14:creationId xmlns:p14="http://schemas.microsoft.com/office/powerpoint/2010/main" val="73763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FA772-3CFF-4CC1-8CC2-9D2178DB27EE}"/>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C059FCC2-389E-4FE0-8B35-A0F0D7C1C5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54B21C1C-7CB0-45C2-96A1-F932800C133F}"/>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5" name="Footer Placeholder 4">
            <a:extLst>
              <a:ext uri="{FF2B5EF4-FFF2-40B4-BE49-F238E27FC236}">
                <a16:creationId xmlns:a16="http://schemas.microsoft.com/office/drawing/2014/main" id="{0DB66955-AE81-448D-AD52-9A8BA896DC8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7F29DC71-75C2-4501-AD25-9287C92506FC}"/>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3027982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47297-AA93-40CB-ACE4-8455291ABC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52AA9325-A2CA-45AE-9784-2F112EC86F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19DC5-AD37-4088-8051-7483A4F786A3}"/>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5" name="Footer Placeholder 4">
            <a:extLst>
              <a:ext uri="{FF2B5EF4-FFF2-40B4-BE49-F238E27FC236}">
                <a16:creationId xmlns:a16="http://schemas.microsoft.com/office/drawing/2014/main" id="{102384C8-6D4B-4CB0-8480-C8639A377271}"/>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74F9EC05-B735-40C6-94A2-03FC9685F099}"/>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429330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3F18-F0BC-4B4C-9E34-01B2ED65F349}"/>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CC62E889-CCAC-41A7-BBFF-94E64D7DAA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1A4440CD-E1B8-4153-8933-525D7692FB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7B270781-5D3C-4A34-9F89-0A14E978BDAE}"/>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6" name="Footer Placeholder 5">
            <a:extLst>
              <a:ext uri="{FF2B5EF4-FFF2-40B4-BE49-F238E27FC236}">
                <a16:creationId xmlns:a16="http://schemas.microsoft.com/office/drawing/2014/main" id="{CD45CACA-F662-477A-A7FF-63C1A2A715B4}"/>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DFB338AA-7A51-4CEA-98E6-8812BFA7C723}"/>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24044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6FC4E-F493-4A2F-A7E5-F154644E95A4}"/>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AD259063-B7A6-4D1F-BEFF-41A791B1B2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469174-BB69-44F9-B5EB-4BC641AF3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8E6BCF0A-261D-4381-8ABA-C4924FBCA1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54DEC8-CC47-480A-8BD0-D24440B939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1C6A8D74-B1B7-46BF-A86E-EAB9C2722AA0}"/>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8" name="Footer Placeholder 7">
            <a:extLst>
              <a:ext uri="{FF2B5EF4-FFF2-40B4-BE49-F238E27FC236}">
                <a16:creationId xmlns:a16="http://schemas.microsoft.com/office/drawing/2014/main" id="{8E5CFCA0-72B2-455C-BA2B-DF5B8CA55A25}"/>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272BAFC1-52A9-410D-8753-5DE47CB17DB5}"/>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200117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97D08-6922-4E00-A657-7A6DABCD2011}"/>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9BB7033A-84FA-467E-9296-B9E31028D6B9}"/>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4" name="Footer Placeholder 3">
            <a:extLst>
              <a:ext uri="{FF2B5EF4-FFF2-40B4-BE49-F238E27FC236}">
                <a16:creationId xmlns:a16="http://schemas.microsoft.com/office/drawing/2014/main" id="{EAF61A34-2122-4DAA-A3EA-D46659F2DA0B}"/>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B108074C-1892-494C-9A89-5C4FBECEA220}"/>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396779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0AA3D0-0264-401F-9173-9442D03B53E4}"/>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3" name="Footer Placeholder 2">
            <a:extLst>
              <a:ext uri="{FF2B5EF4-FFF2-40B4-BE49-F238E27FC236}">
                <a16:creationId xmlns:a16="http://schemas.microsoft.com/office/drawing/2014/main" id="{01FABBB1-E6A4-4C31-A709-2229252FE47D}"/>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A6FDB5AA-A12D-45FA-B61B-69597666F216}"/>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182070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7C973-5422-4132-8540-F859982075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0A7FD0BC-A589-4C2E-9141-BCC452A6CF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88F094EF-059D-4B4A-B777-CBC5FD88D5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D6547D-D2DF-47F9-9F17-3186ED8F0CE6}"/>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6" name="Footer Placeholder 5">
            <a:extLst>
              <a:ext uri="{FF2B5EF4-FFF2-40B4-BE49-F238E27FC236}">
                <a16:creationId xmlns:a16="http://schemas.microsoft.com/office/drawing/2014/main" id="{703DA352-D4FB-4063-817E-508ACCE4D112}"/>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0FB0F95F-5E8D-487C-8902-06A2193C9B1D}"/>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107593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5E8AA-EDD9-4DAC-BD73-5D2F4EA9A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C731DC40-9EAA-489E-AA01-EB39BDE37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8B74CECE-B4D3-463F-85EC-F7273BC0D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62FFB9-D5C7-48E3-8377-5135E4CA547E}"/>
              </a:ext>
            </a:extLst>
          </p:cNvPr>
          <p:cNvSpPr>
            <a:spLocks noGrp="1"/>
          </p:cNvSpPr>
          <p:nvPr>
            <p:ph type="dt" sz="half" idx="10"/>
          </p:nvPr>
        </p:nvSpPr>
        <p:spPr/>
        <p:txBody>
          <a:bodyPr/>
          <a:lstStyle/>
          <a:p>
            <a:fld id="{77793153-64D7-45C1-810C-812EE691AAF2}" type="datetimeFigureOut">
              <a:rPr lang="en-MY" smtClean="0"/>
              <a:t>7/3/2024</a:t>
            </a:fld>
            <a:endParaRPr lang="en-MY"/>
          </a:p>
        </p:txBody>
      </p:sp>
      <p:sp>
        <p:nvSpPr>
          <p:cNvPr id="6" name="Footer Placeholder 5">
            <a:extLst>
              <a:ext uri="{FF2B5EF4-FFF2-40B4-BE49-F238E27FC236}">
                <a16:creationId xmlns:a16="http://schemas.microsoft.com/office/drawing/2014/main" id="{67D24AF3-63D1-400C-A6E6-F0E43B47E56D}"/>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CC53085B-FFAF-4A68-A7DF-D6EB54D9DF67}"/>
              </a:ext>
            </a:extLst>
          </p:cNvPr>
          <p:cNvSpPr>
            <a:spLocks noGrp="1"/>
          </p:cNvSpPr>
          <p:nvPr>
            <p:ph type="sldNum" sz="quarter" idx="12"/>
          </p:nvPr>
        </p:nvSpPr>
        <p:spPr/>
        <p:txBody>
          <a:bodyPr/>
          <a:lstStyle/>
          <a:p>
            <a:fld id="{4D5BAB5B-8B17-4093-840E-7A6D20A1D5E7}" type="slidenum">
              <a:rPr lang="en-MY" smtClean="0"/>
              <a:t>‹#›</a:t>
            </a:fld>
            <a:endParaRPr lang="en-MY"/>
          </a:p>
        </p:txBody>
      </p:sp>
    </p:spTree>
    <p:extLst>
      <p:ext uri="{BB962C8B-B14F-4D97-AF65-F5344CB8AC3E}">
        <p14:creationId xmlns:p14="http://schemas.microsoft.com/office/powerpoint/2010/main" val="1533920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87B2A1-A7DD-4D2C-BAE2-028BE09B07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095CDAC1-5439-4D64-AB9D-D0FF1A5793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AFE8487F-B43C-4DD7-AAFF-71C08083AB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93153-64D7-45C1-810C-812EE691AAF2}" type="datetimeFigureOut">
              <a:rPr lang="en-MY" smtClean="0"/>
              <a:t>7/3/2024</a:t>
            </a:fld>
            <a:endParaRPr lang="en-MY"/>
          </a:p>
        </p:txBody>
      </p:sp>
      <p:sp>
        <p:nvSpPr>
          <p:cNvPr id="5" name="Footer Placeholder 4">
            <a:extLst>
              <a:ext uri="{FF2B5EF4-FFF2-40B4-BE49-F238E27FC236}">
                <a16:creationId xmlns:a16="http://schemas.microsoft.com/office/drawing/2014/main" id="{E1129B49-6B71-4DF4-9D03-7F7EEC232F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EE78CEF7-3850-46EF-A4AB-1BF6B21AC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BAB5B-8B17-4093-840E-7A6D20A1D5E7}" type="slidenum">
              <a:rPr lang="en-MY" smtClean="0"/>
              <a:t>‹#›</a:t>
            </a:fld>
            <a:endParaRPr lang="en-MY"/>
          </a:p>
        </p:txBody>
      </p:sp>
    </p:spTree>
    <p:extLst>
      <p:ext uri="{BB962C8B-B14F-4D97-AF65-F5344CB8AC3E}">
        <p14:creationId xmlns:p14="http://schemas.microsoft.com/office/powerpoint/2010/main" val="3861173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Box 9">
            <a:extLst>
              <a:ext uri="{FF2B5EF4-FFF2-40B4-BE49-F238E27FC236}">
                <a16:creationId xmlns:a16="http://schemas.microsoft.com/office/drawing/2014/main" id="{FFDC02FE-DA41-4AB7-A5D1-85BD86BCDE19}"/>
              </a:ext>
            </a:extLst>
          </p:cNvPr>
          <p:cNvSpPr txBox="1">
            <a:spLocks noChangeArrowheads="1"/>
          </p:cNvSpPr>
          <p:nvPr/>
        </p:nvSpPr>
        <p:spPr bwMode="auto">
          <a:xfrm>
            <a:off x="175744" y="3312497"/>
            <a:ext cx="178117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5143" tIns="0" rIns="145143" bIns="0" anchor="ctr">
            <a:spAutoFit/>
          </a:bodyPr>
          <a:lstStyle>
            <a:lvl1pPr>
              <a:lnSpc>
                <a:spcPct val="90000"/>
              </a:lnSpc>
              <a:spcBef>
                <a:spcPts val="1400"/>
              </a:spcBef>
              <a:buClr>
                <a:schemeClr val="accent1"/>
              </a:buClr>
              <a:buSzPct val="80000"/>
              <a:buFont typeface="Corbel" panose="020B0503020204020204" pitchFamily="34" charset="0"/>
              <a:buChar char="•"/>
              <a:defRPr sz="22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buChar char="•"/>
              <a:defRPr sz="2000">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buChar char="•"/>
              <a:defRPr>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9pPr>
          </a:lstStyle>
          <a:p>
            <a:pPr algn="ctr" eaLnBrk="1" hangingPunct="1">
              <a:lnSpc>
                <a:spcPct val="100000"/>
              </a:lnSpc>
              <a:spcBef>
                <a:spcPct val="0"/>
              </a:spcBef>
              <a:buClrTx/>
              <a:buSzTx/>
              <a:buFontTx/>
              <a:buNone/>
            </a:pPr>
            <a:r>
              <a:rPr lang="en-US" altLang="ko-KR" sz="6300" b="1" dirty="0">
                <a:solidFill>
                  <a:schemeClr val="bg1"/>
                </a:solidFill>
                <a:latin typeface="Adobe Garamond Pro"/>
                <a:ea typeface="MS PGothic" panose="020B0600070205080204" pitchFamily="34" charset="-128"/>
              </a:rPr>
              <a:t>03</a:t>
            </a:r>
          </a:p>
        </p:txBody>
      </p:sp>
      <p:sp>
        <p:nvSpPr>
          <p:cNvPr id="3" name="Title 2">
            <a:extLst>
              <a:ext uri="{FF2B5EF4-FFF2-40B4-BE49-F238E27FC236}">
                <a16:creationId xmlns:a16="http://schemas.microsoft.com/office/drawing/2014/main" id="{D72AF4B9-A268-4BA1-BA48-229360898D65}"/>
              </a:ext>
            </a:extLst>
          </p:cNvPr>
          <p:cNvSpPr>
            <a:spLocks noGrp="1"/>
          </p:cNvSpPr>
          <p:nvPr>
            <p:ph type="title"/>
          </p:nvPr>
        </p:nvSpPr>
        <p:spPr>
          <a:xfrm>
            <a:off x="1781175" y="1203856"/>
            <a:ext cx="8453906" cy="2696632"/>
          </a:xfrm>
        </p:spPr>
        <p:txBody>
          <a:bodyPr/>
          <a:lstStyle/>
          <a:p>
            <a:pPr algn="ctr"/>
            <a:r>
              <a:rPr lang="en-US" altLang="ko-KR" sz="4000" dirty="0" err="1">
                <a:solidFill>
                  <a:schemeClr val="bg1"/>
                </a:solidFill>
                <a:effectLst>
                  <a:outerShdw blurRad="38100" dist="38100" dir="2700000" algn="tl">
                    <a:srgbClr val="000000">
                      <a:alpha val="43137"/>
                    </a:srgbClr>
                  </a:outerShdw>
                </a:effectLst>
                <a:latin typeface="Britannic Bold" panose="020B0903060703020204" pitchFamily="34" charset="0"/>
              </a:rPr>
              <a:t>Pembentangan</a:t>
            </a:r>
            <a:r>
              <a:rPr lang="en-US" altLang="ko-KR" sz="4000" dirty="0">
                <a:solidFill>
                  <a:schemeClr val="bg1"/>
                </a:solidFill>
                <a:effectLst>
                  <a:outerShdw blurRad="38100" dist="38100" dir="2700000" algn="tl">
                    <a:srgbClr val="000000">
                      <a:alpha val="43137"/>
                    </a:srgbClr>
                  </a:outerShdw>
                </a:effectLst>
                <a:latin typeface="Britannic Bold" panose="020B0903060703020204" pitchFamily="34" charset="0"/>
              </a:rPr>
              <a:t> </a:t>
            </a:r>
            <a:r>
              <a:rPr lang="en-US" altLang="ko-KR" sz="4000" dirty="0" err="1">
                <a:solidFill>
                  <a:schemeClr val="bg1"/>
                </a:solidFill>
                <a:effectLst>
                  <a:outerShdw blurRad="38100" dist="38100" dir="2700000" algn="tl">
                    <a:srgbClr val="000000">
                      <a:alpha val="43137"/>
                    </a:srgbClr>
                  </a:outerShdw>
                </a:effectLst>
                <a:latin typeface="Britannic Bold" panose="020B0903060703020204" pitchFamily="34" charset="0"/>
              </a:rPr>
              <a:t>Maklum</a:t>
            </a:r>
            <a:r>
              <a:rPr lang="en-US" altLang="ko-KR" sz="4000" dirty="0">
                <a:solidFill>
                  <a:schemeClr val="bg1"/>
                </a:solidFill>
                <a:effectLst>
                  <a:outerShdw blurRad="38100" dist="38100" dir="2700000" algn="tl">
                    <a:srgbClr val="000000">
                      <a:alpha val="43137"/>
                    </a:srgbClr>
                  </a:outerShdw>
                </a:effectLst>
                <a:latin typeface="Britannic Bold" panose="020B0903060703020204" pitchFamily="34" charset="0"/>
              </a:rPr>
              <a:t> </a:t>
            </a:r>
            <a:r>
              <a:rPr lang="en-US" altLang="ko-KR" sz="4000" dirty="0" err="1">
                <a:solidFill>
                  <a:schemeClr val="bg1"/>
                </a:solidFill>
                <a:effectLst>
                  <a:outerShdw blurRad="38100" dist="38100" dir="2700000" algn="tl">
                    <a:srgbClr val="000000">
                      <a:alpha val="43137"/>
                    </a:srgbClr>
                  </a:outerShdw>
                </a:effectLst>
                <a:latin typeface="Britannic Bold" panose="020B0903060703020204" pitchFamily="34" charset="0"/>
              </a:rPr>
              <a:t>Balas</a:t>
            </a:r>
            <a:r>
              <a:rPr lang="en-US" altLang="ko-KR" sz="4000" dirty="0">
                <a:solidFill>
                  <a:schemeClr val="bg1"/>
                </a:solidFill>
                <a:effectLst>
                  <a:outerShdw blurRad="38100" dist="38100" dir="2700000" algn="tl">
                    <a:srgbClr val="000000">
                      <a:alpha val="43137"/>
                    </a:srgbClr>
                  </a:outerShdw>
                </a:effectLst>
                <a:latin typeface="Britannic Bold" panose="020B0903060703020204" pitchFamily="34" charset="0"/>
              </a:rPr>
              <a:t> </a:t>
            </a:r>
            <a:r>
              <a:rPr lang="en-US" altLang="ko-KR" sz="4000" dirty="0" err="1">
                <a:solidFill>
                  <a:schemeClr val="bg1"/>
                </a:solidFill>
                <a:effectLst>
                  <a:outerShdw blurRad="38100" dist="38100" dir="2700000" algn="tl">
                    <a:srgbClr val="000000">
                      <a:alpha val="43137"/>
                    </a:srgbClr>
                  </a:outerShdw>
                </a:effectLst>
                <a:latin typeface="Britannic Bold" panose="020B0903060703020204" pitchFamily="34" charset="0"/>
              </a:rPr>
              <a:t>Mesyuarat</a:t>
            </a:r>
            <a:r>
              <a:rPr lang="en-US" altLang="ko-KR" sz="4000" dirty="0">
                <a:solidFill>
                  <a:schemeClr val="bg1"/>
                </a:solidFill>
                <a:effectLst>
                  <a:outerShdw blurRad="38100" dist="38100" dir="2700000" algn="tl">
                    <a:srgbClr val="000000">
                      <a:alpha val="43137"/>
                    </a:srgbClr>
                  </a:outerShdw>
                </a:effectLst>
                <a:latin typeface="Britannic Bold" panose="020B0903060703020204" pitchFamily="34" charset="0"/>
              </a:rPr>
              <a:t> MBJ </a:t>
            </a:r>
            <a:r>
              <a:rPr lang="en-US" altLang="ko-KR" sz="4000" dirty="0" err="1">
                <a:solidFill>
                  <a:schemeClr val="bg1"/>
                </a:solidFill>
                <a:effectLst>
                  <a:outerShdw blurRad="38100" dist="38100" dir="2700000" algn="tl">
                    <a:srgbClr val="000000">
                      <a:alpha val="43137"/>
                    </a:srgbClr>
                  </a:outerShdw>
                </a:effectLst>
                <a:latin typeface="Britannic Bold" panose="020B0903060703020204" pitchFamily="34" charset="0"/>
              </a:rPr>
              <a:t>Bil</a:t>
            </a:r>
            <a:r>
              <a:rPr lang="en-US" altLang="ko-KR" sz="4000" dirty="0">
                <a:solidFill>
                  <a:schemeClr val="bg1"/>
                </a:solidFill>
                <a:effectLst>
                  <a:outerShdw blurRad="38100" dist="38100" dir="2700000" algn="tl">
                    <a:srgbClr val="000000">
                      <a:alpha val="43137"/>
                    </a:srgbClr>
                  </a:outerShdw>
                </a:effectLst>
                <a:latin typeface="Britannic Bold" panose="020B0903060703020204" pitchFamily="34" charset="0"/>
              </a:rPr>
              <a:t>. 3/2023</a:t>
            </a:r>
            <a:br>
              <a:rPr lang="en-US" altLang="ko-KR" sz="4000" dirty="0">
                <a:solidFill>
                  <a:schemeClr val="bg1"/>
                </a:solidFill>
                <a:effectLst>
                  <a:outerShdw blurRad="38100" dist="38100" dir="2700000" algn="tl">
                    <a:srgbClr val="000000">
                      <a:alpha val="43137"/>
                    </a:srgbClr>
                  </a:outerShdw>
                </a:effectLst>
                <a:latin typeface="Britannic Bold" panose="020B0903060703020204" pitchFamily="34" charset="0"/>
              </a:rPr>
            </a:br>
            <a:endParaRPr lang="en-MY"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4EA1A7E1-6E49-488B-A81A-A0593ACC3A74}"/>
              </a:ext>
            </a:extLst>
          </p:cNvPr>
          <p:cNvGraphicFramePr>
            <a:graphicFrameLocks/>
          </p:cNvGraphicFramePr>
          <p:nvPr>
            <p:extLst>
              <p:ext uri="{D42A27DB-BD31-4B8C-83A1-F6EECF244321}">
                <p14:modId xmlns:p14="http://schemas.microsoft.com/office/powerpoint/2010/main" val="896615584"/>
              </p:ext>
            </p:extLst>
          </p:nvPr>
        </p:nvGraphicFramePr>
        <p:xfrm>
          <a:off x="242596" y="739906"/>
          <a:ext cx="11717629" cy="5749342"/>
        </p:xfrm>
        <a:graphic>
          <a:graphicData uri="http://schemas.openxmlformats.org/drawingml/2006/table">
            <a:tbl>
              <a:tblPr firstRow="1" bandRow="1">
                <a:tableStyleId>{5C22544A-7EE6-4342-B048-85BDC9FD1C3A}</a:tableStyleId>
              </a:tblPr>
              <a:tblGrid>
                <a:gridCol w="745800">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3910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Hal-hal Lain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358281">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5.2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5.2.2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Penambahbaikan Kaedah Penyampaian Maklumat/ Keputusan Selepas Mesyuarat Utama JLN Kepada Pegawai</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dimaklumkan Pengarah Bahagian perlu menyampaikan keputusan mesyuarat kepada pegawai mengikut mana-mana kaedah yang bersesuainan. Perkara tersebut juga akan dimaklumkan dalam Mesyuarat Pengurusan yang akan datang.</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P/U</a:t>
                      </a: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0" baseline="0" dirty="0" err="1">
                          <a:latin typeface="Arial" panose="020B0604020202020204" pitchFamily="34" charset="0"/>
                          <a:cs typeface="Arial" panose="020B0604020202020204" pitchFamily="34" charset="0"/>
                        </a:rPr>
                        <a:t>Perkara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tersebut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dimaklumkan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dalam</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Mesyuarat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Pengurusan</a:t>
                      </a:r>
                      <a:r>
                        <a:rPr lang="en-US" sz="1400" b="0" baseline="0" dirty="0">
                          <a:latin typeface="Arial" panose="020B0604020202020204" pitchFamily="34" charset="0"/>
                          <a:cs typeface="Arial" panose="020B0604020202020204" pitchFamily="34" charset="0"/>
                        </a:rPr>
                        <a:t> JLN </a:t>
                      </a:r>
                      <a:r>
                        <a:rPr lang="en-US" sz="1400" b="0" baseline="0" dirty="0" err="1">
                          <a:latin typeface="Arial" panose="020B0604020202020204" pitchFamily="34" charset="0"/>
                          <a:cs typeface="Arial" panose="020B0604020202020204" pitchFamily="34" charset="0"/>
                        </a:rPr>
                        <a:t>Bil</a:t>
                      </a:r>
                      <a:r>
                        <a:rPr lang="en-US" sz="1400" b="0" baseline="0" dirty="0">
                          <a:latin typeface="Arial" panose="020B0604020202020204" pitchFamily="34" charset="0"/>
                          <a:cs typeface="Arial" panose="020B0604020202020204" pitchFamily="34" charset="0"/>
                        </a:rPr>
                        <a:t>. 10/2023 pada 7 </a:t>
                      </a:r>
                      <a:r>
                        <a:rPr lang="en-US" sz="1400" b="0" baseline="0" dirty="0" err="1">
                          <a:latin typeface="Arial" panose="020B0604020202020204" pitchFamily="34" charset="0"/>
                          <a:cs typeface="Arial" panose="020B0604020202020204" pitchFamily="34" charset="0"/>
                        </a:rPr>
                        <a:t>Disember</a:t>
                      </a:r>
                      <a:r>
                        <a:rPr lang="en-US" sz="1400" b="0" baseline="0" dirty="0">
                          <a:latin typeface="Arial" panose="020B0604020202020204" pitchFamily="34" charset="0"/>
                          <a:cs typeface="Arial" panose="020B0604020202020204" pitchFamily="34" charset="0"/>
                        </a:rPr>
                        <a:t> 2023.</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42254201-B05C-4D12-930E-0F78977DD3B4}"/>
              </a:ext>
            </a:extLst>
          </p:cNvPr>
          <p:cNvSpPr>
            <a:spLocks noChangeArrowheads="1"/>
          </p:cNvSpPr>
          <p:nvPr/>
        </p:nvSpPr>
        <p:spPr bwMode="auto">
          <a:xfrm>
            <a:off x="622300" y="0"/>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BIL. 3/2023 JABATAN LANDSKAP NEGARA</a:t>
            </a:r>
            <a:endParaRPr kumimoji="0" lang="en-MY"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225811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4EA1A7E1-6E49-488B-A81A-A0593ACC3A74}"/>
              </a:ext>
            </a:extLst>
          </p:cNvPr>
          <p:cNvGraphicFramePr>
            <a:graphicFrameLocks/>
          </p:cNvGraphicFramePr>
          <p:nvPr>
            <p:extLst>
              <p:ext uri="{D42A27DB-BD31-4B8C-83A1-F6EECF244321}">
                <p14:modId xmlns:p14="http://schemas.microsoft.com/office/powerpoint/2010/main" val="2432977023"/>
              </p:ext>
            </p:extLst>
          </p:nvPr>
        </p:nvGraphicFramePr>
        <p:xfrm>
          <a:off x="231775" y="886409"/>
          <a:ext cx="11728450" cy="5654350"/>
        </p:xfrm>
        <a:graphic>
          <a:graphicData uri="http://schemas.openxmlformats.org/drawingml/2006/table">
            <a:tbl>
              <a:tblPr firstRow="1" bandRow="1">
                <a:tableStyleId>{5C22544A-7EE6-4342-B048-85BDC9FD1C3A}</a:tableStyleId>
              </a:tblPr>
              <a:tblGrid>
                <a:gridCol w="756621">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38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Usul-usul Baharu</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269750">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4.3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4.3.1</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4.3.2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4.3.3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4.3.4</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Cadangan Pertemuan Dengan Unit Kewangan Bagi Membincangkan Isu-Isu Berkaitan Tuntutan Bayaran</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diminta mempertimbangkan cadangan supaya pertemuan bahagian yang mengendalikan projek dengan Unit Kewangan, BKP diadakan bagi membincangkan proses tuntutan kontraktor dan tuntutan projek bagi meningkatkan pemahaman pegawai, menyeragamkan prosedur kewangan serta mengelakkan kuiri berulang.</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Mesyuarat bersetuju BKP dan BKUB membentangkan prosedur dan proses tuntutan semasa Mesyuarat JTPJ Bil. 1/2024.</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P/U dan P/C diminta mengkaji kes dan jenis kuiri yang tertinggi sebagai persediaan pembentangan tersebut. </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Pengerusi juga mengarahkan satu taklimat secara atas talian berkenaan prosedur permohonan dan tuntutan di bawah bajet mengurus diadakan segera dalam bulan Disember.</a:t>
                      </a: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P/U &amp; P/C</a:t>
                      </a: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P/U: </a:t>
                      </a:r>
                      <a:r>
                        <a:rPr lang="en-MY" sz="1400" b="0" i="0" dirty="0" err="1">
                          <a:solidFill>
                            <a:srgbClr val="000000"/>
                          </a:solidFill>
                          <a:effectLst/>
                          <a:latin typeface="tahoma, sans-serif"/>
                        </a:rPr>
                        <a:t>Berdasarkan</a:t>
                      </a:r>
                      <a:r>
                        <a:rPr lang="en-MY" sz="1400" b="0" i="0" dirty="0">
                          <a:solidFill>
                            <a:srgbClr val="000000"/>
                          </a:solidFill>
                          <a:effectLst/>
                          <a:latin typeface="tahoma, sans-serif"/>
                        </a:rPr>
                        <a:t> </a:t>
                      </a:r>
                      <a:r>
                        <a:rPr lang="en-MY" sz="1400" b="0" i="0" dirty="0" err="1">
                          <a:solidFill>
                            <a:srgbClr val="000000"/>
                          </a:solidFill>
                          <a:effectLst/>
                          <a:latin typeface="tahoma, sans-serif"/>
                        </a:rPr>
                        <a:t>keputusan</a:t>
                      </a:r>
                      <a:r>
                        <a:rPr lang="en-MY" sz="1400" b="0" i="0" dirty="0">
                          <a:solidFill>
                            <a:srgbClr val="000000"/>
                          </a:solidFill>
                          <a:effectLst/>
                          <a:latin typeface="tahoma, sans-serif"/>
                        </a:rPr>
                        <a:t> </a:t>
                      </a:r>
                      <a:r>
                        <a:rPr lang="en-MY" sz="1400" b="0" i="0" dirty="0" err="1">
                          <a:solidFill>
                            <a:srgbClr val="000000"/>
                          </a:solidFill>
                          <a:effectLst/>
                          <a:latin typeface="tahoma, sans-serif"/>
                        </a:rPr>
                        <a:t>dalam</a:t>
                      </a:r>
                      <a:r>
                        <a:rPr lang="en-MY" sz="1400" b="0" i="0" dirty="0">
                          <a:solidFill>
                            <a:srgbClr val="000000"/>
                          </a:solidFill>
                          <a:effectLst/>
                          <a:latin typeface="tahoma, sans-serif"/>
                        </a:rPr>
                        <a:t> </a:t>
                      </a:r>
                      <a:r>
                        <a:rPr lang="en-MY" sz="1400" b="0" i="0" dirty="0" err="1">
                          <a:solidFill>
                            <a:srgbClr val="000000"/>
                          </a:solidFill>
                          <a:effectLst/>
                          <a:latin typeface="tahoma, sans-serif"/>
                        </a:rPr>
                        <a:t>Mesyuarat</a:t>
                      </a:r>
                      <a:r>
                        <a:rPr lang="en-MY" sz="1400" b="0" i="0" dirty="0">
                          <a:solidFill>
                            <a:srgbClr val="000000"/>
                          </a:solidFill>
                          <a:effectLst/>
                          <a:latin typeface="tahoma, sans-serif"/>
                        </a:rPr>
                        <a:t> </a:t>
                      </a:r>
                      <a:r>
                        <a:rPr lang="en-MY" sz="1400" b="0" i="0" dirty="0" err="1">
                          <a:solidFill>
                            <a:srgbClr val="000000"/>
                          </a:solidFill>
                          <a:effectLst/>
                          <a:latin typeface="tahoma, sans-serif"/>
                        </a:rPr>
                        <a:t>Jawatankuasa</a:t>
                      </a:r>
                      <a:r>
                        <a:rPr lang="en-MY" sz="1400" b="0" i="0" dirty="0">
                          <a:solidFill>
                            <a:srgbClr val="000000"/>
                          </a:solidFill>
                          <a:effectLst/>
                          <a:latin typeface="tahoma, sans-serif"/>
                        </a:rPr>
                        <a:t> Tindakan Pembangunan </a:t>
                      </a:r>
                      <a:r>
                        <a:rPr lang="en-MY" sz="1400" b="0" i="0" dirty="0" err="1">
                          <a:solidFill>
                            <a:srgbClr val="000000"/>
                          </a:solidFill>
                          <a:effectLst/>
                          <a:latin typeface="tahoma, sans-serif"/>
                        </a:rPr>
                        <a:t>Jabatan</a:t>
                      </a:r>
                      <a:r>
                        <a:rPr lang="en-MY" sz="1400" b="0" i="0" dirty="0">
                          <a:solidFill>
                            <a:srgbClr val="000000"/>
                          </a:solidFill>
                          <a:effectLst/>
                          <a:latin typeface="tahoma, sans-serif"/>
                        </a:rPr>
                        <a:t> (JTPJ) </a:t>
                      </a:r>
                      <a:r>
                        <a:rPr lang="en-MY" sz="1400" b="0" i="0" dirty="0" err="1">
                          <a:solidFill>
                            <a:srgbClr val="000000"/>
                          </a:solidFill>
                          <a:effectLst/>
                          <a:latin typeface="tahoma, sans-serif"/>
                        </a:rPr>
                        <a:t>Bil</a:t>
                      </a:r>
                      <a:r>
                        <a:rPr lang="en-MY" sz="1400" b="0" i="0" dirty="0">
                          <a:solidFill>
                            <a:srgbClr val="000000"/>
                          </a:solidFill>
                          <a:effectLst/>
                          <a:latin typeface="tahoma, sans-serif"/>
                        </a:rPr>
                        <a:t>. 2 </a:t>
                      </a:r>
                      <a:r>
                        <a:rPr lang="en-MY" sz="1400" b="0" i="0" dirty="0" err="1">
                          <a:solidFill>
                            <a:srgbClr val="000000"/>
                          </a:solidFill>
                          <a:effectLst/>
                          <a:latin typeface="tahoma, sans-serif"/>
                        </a:rPr>
                        <a:t>Tahun</a:t>
                      </a:r>
                      <a:r>
                        <a:rPr lang="en-MY" sz="1400" b="0" i="0" dirty="0">
                          <a:solidFill>
                            <a:srgbClr val="000000"/>
                          </a:solidFill>
                          <a:effectLst/>
                          <a:latin typeface="tahoma, sans-serif"/>
                        </a:rPr>
                        <a:t> 2024, </a:t>
                      </a:r>
                      <a:r>
                        <a:rPr lang="en-MY" sz="1400" b="0" i="0" dirty="0" err="1">
                          <a:solidFill>
                            <a:srgbClr val="000000"/>
                          </a:solidFill>
                          <a:effectLst/>
                          <a:latin typeface="tahoma, sans-serif"/>
                        </a:rPr>
                        <a:t>cadangan</a:t>
                      </a:r>
                      <a:r>
                        <a:rPr lang="en-MY" sz="1400" b="0" i="0" dirty="0">
                          <a:solidFill>
                            <a:srgbClr val="000000"/>
                          </a:solidFill>
                          <a:effectLst/>
                          <a:latin typeface="tahoma, sans-serif"/>
                        </a:rPr>
                        <a:t> </a:t>
                      </a:r>
                      <a:r>
                        <a:rPr lang="en-MY" sz="1400" b="0" i="0" dirty="0" err="1">
                          <a:solidFill>
                            <a:srgbClr val="000000"/>
                          </a:solidFill>
                          <a:effectLst/>
                          <a:latin typeface="tahoma, sans-serif"/>
                        </a:rPr>
                        <a:t>untuk</a:t>
                      </a:r>
                      <a:r>
                        <a:rPr lang="en-MY" sz="1400" b="0" i="0" dirty="0">
                          <a:solidFill>
                            <a:srgbClr val="000000"/>
                          </a:solidFill>
                          <a:effectLst/>
                          <a:latin typeface="tahoma, sans-serif"/>
                        </a:rPr>
                        <a:t> </a:t>
                      </a:r>
                      <a:r>
                        <a:rPr lang="en-MY" sz="1400" b="0" i="0" dirty="0" err="1">
                          <a:solidFill>
                            <a:srgbClr val="000000"/>
                          </a:solidFill>
                          <a:effectLst/>
                          <a:latin typeface="tahoma, sans-serif"/>
                        </a:rPr>
                        <a:t>mengadakan</a:t>
                      </a:r>
                      <a:r>
                        <a:rPr lang="en-MY" sz="1400" b="0" i="0" dirty="0">
                          <a:solidFill>
                            <a:srgbClr val="000000"/>
                          </a:solidFill>
                          <a:effectLst/>
                          <a:latin typeface="tahoma, sans-serif"/>
                        </a:rPr>
                        <a:t> </a:t>
                      </a: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pertemuan antara bahagian yang mengendalikan projek dengan Unit Kewangan, BKP dan BKUB untuk membincangkan proses pembayaran tuntutan kontraktor dan tuntutan projek, jenis kuiri serta taklimat berkenaan prosedur permohonan dan tuntutan di bawah bajet mengurus akan dibentangkan dalam satu perbincangan atau mesyuarat yang akan diselaraskan oleh BKUB.</a:t>
                      </a: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P/C: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Memandangkan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pertanyaan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kewangan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kuiri</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ke</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atas</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Perakuan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Bayaran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Interim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dikemukakan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oleh BKP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terus</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kepada</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Bahagian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yang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melaksanakan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projek</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BKUB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mencadangkan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agar BKP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mengadakan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perbincangan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bersama</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P/U,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Akauntan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P/C dan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semua</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pegawai</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di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Bahagian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yang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memantau</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melaksanakan</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projek</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bagi</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mengatasi</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masalah</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kuiri</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 yang </a:t>
                      </a:r>
                      <a:r>
                        <a:rPr kumimoji="0" lang="en-US" sz="1400" b="0" i="0" u="none" strike="noStrike" kern="1200" cap="none" normalizeH="0" baseline="0" dirty="0" err="1">
                          <a:ln>
                            <a:noFill/>
                          </a:ln>
                          <a:solidFill>
                            <a:srgbClr val="000000"/>
                          </a:solidFill>
                          <a:effectLst/>
                          <a:latin typeface="Arial" panose="020B0604020202020204" pitchFamily="34" charset="0"/>
                          <a:ea typeface="+mn-ea"/>
                          <a:cs typeface="Arial" panose="020B0604020202020204" pitchFamily="34" charset="0"/>
                        </a:rPr>
                        <a:t>berulang</a:t>
                      </a:r>
                      <a:r>
                        <a:rPr kumimoji="0" lang="en-US" sz="1400" b="0"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a:t>
                      </a:r>
                      <a:endParaRPr lang="en-US" sz="14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42254201-B05C-4D12-930E-0F78977DD3B4}"/>
              </a:ext>
            </a:extLst>
          </p:cNvPr>
          <p:cNvSpPr>
            <a:spLocks noChangeArrowheads="1"/>
          </p:cNvSpPr>
          <p:nvPr/>
        </p:nvSpPr>
        <p:spPr bwMode="auto">
          <a:xfrm>
            <a:off x="622300" y="87832"/>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sv-SE" altLang="en-US" sz="2000" dirty="0">
                <a:latin typeface="Arial Black" panose="020B0A04020102020204" pitchFamily="34" charset="0"/>
              </a:rPr>
              <a:t>MAKLUM BALAS MINIT MESYUARAT MAJLIS BERSAMA JABATAN (MBJ) </a:t>
            </a:r>
          </a:p>
          <a:p>
            <a:pPr algn="ctr" eaLnBrk="1" hangingPunct="1"/>
            <a:r>
              <a:rPr lang="sv-SE" altLang="en-US" sz="2000" dirty="0">
                <a:latin typeface="Arial Black" panose="020B0A04020102020204" pitchFamily="34" charset="0"/>
              </a:rPr>
              <a:t>BIL. 3/2023 JABATAN LANDSKAP NEGARA</a:t>
            </a:r>
            <a:endParaRPr lang="en-MY" altLang="en-US" sz="2000" dirty="0">
              <a:latin typeface="Arial Black" panose="020B0A040201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4EA1A7E1-6E49-488B-A81A-A0593ACC3A74}"/>
              </a:ext>
            </a:extLst>
          </p:cNvPr>
          <p:cNvGraphicFramePr>
            <a:graphicFrameLocks/>
          </p:cNvGraphicFramePr>
          <p:nvPr>
            <p:extLst>
              <p:ext uri="{D42A27DB-BD31-4B8C-83A1-F6EECF244321}">
                <p14:modId xmlns:p14="http://schemas.microsoft.com/office/powerpoint/2010/main" val="970538022"/>
              </p:ext>
            </p:extLst>
          </p:nvPr>
        </p:nvGraphicFramePr>
        <p:xfrm>
          <a:off x="231775" y="739906"/>
          <a:ext cx="11728450" cy="5749342"/>
        </p:xfrm>
        <a:graphic>
          <a:graphicData uri="http://schemas.openxmlformats.org/drawingml/2006/table">
            <a:tbl>
              <a:tblPr firstRow="1" bandRow="1">
                <a:tableStyleId>{5C22544A-7EE6-4342-B048-85BDC9FD1C3A}</a:tableStyleId>
              </a:tblPr>
              <a:tblGrid>
                <a:gridCol w="756621">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3910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Usul-usul Baharu</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358281">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4.5</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4.5.5</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Parkir</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juga dimaklumkan BKP akan mengedarkan susun atur parkir aras P1 untuk rujukan wakil Pihak Pekerja.</a:t>
                      </a: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P/U </a:t>
                      </a: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1400" b="1" baseline="0" dirty="0">
                          <a:latin typeface="Arial" panose="020B0604020202020204" pitchFamily="34" charset="0"/>
                          <a:cs typeface="Arial" panose="020B0604020202020204" pitchFamily="34" charset="0"/>
                        </a:rPr>
                        <a:t>P/U: </a:t>
                      </a:r>
                      <a:r>
                        <a:rPr lang="en-US" sz="1400" b="0" baseline="0" dirty="0" err="1">
                          <a:latin typeface="Arial" panose="020B0604020202020204" pitchFamily="34" charset="0"/>
                          <a:cs typeface="Arial" panose="020B0604020202020204" pitchFamily="34" charset="0"/>
                        </a:rPr>
                        <a:t>Susun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atur</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parkir</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aras</a:t>
                      </a:r>
                      <a:r>
                        <a:rPr lang="en-US" sz="1400" b="0" baseline="0" dirty="0">
                          <a:latin typeface="Arial" panose="020B0604020202020204" pitchFamily="34" charset="0"/>
                          <a:cs typeface="Arial" panose="020B0604020202020204" pitchFamily="34" charset="0"/>
                        </a:rPr>
                        <a:t> P1 </a:t>
                      </a:r>
                      <a:r>
                        <a:rPr lang="en-US" sz="1400" b="0" baseline="0" dirty="0" err="1">
                          <a:latin typeface="Arial" panose="020B0604020202020204" pitchFamily="34" charset="0"/>
                          <a:cs typeface="Arial" panose="020B0604020202020204" pitchFamily="34" charset="0"/>
                        </a:rPr>
                        <a:t>masih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dalam</a:t>
                      </a:r>
                      <a:r>
                        <a:rPr lang="en-US" sz="1400" b="0" baseline="0" dirty="0">
                          <a:latin typeface="Arial" panose="020B0604020202020204" pitchFamily="34" charset="0"/>
                          <a:cs typeface="Arial" panose="020B0604020202020204" pitchFamily="34" charset="0"/>
                        </a:rPr>
                        <a:t> proses </a:t>
                      </a:r>
                      <a:r>
                        <a:rPr lang="en-US" sz="1400" b="0" baseline="0" dirty="0" err="1">
                          <a:latin typeface="Arial" panose="020B0604020202020204" pitchFamily="34" charset="0"/>
                          <a:cs typeface="Arial" panose="020B0604020202020204" pitchFamily="34" charset="0"/>
                        </a:rPr>
                        <a:t>pengemaskinian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disebabkan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pertukaran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dalaman</a:t>
                      </a:r>
                      <a:r>
                        <a:rPr lang="en-US" sz="1400" b="0" baseline="0" dirty="0">
                          <a:latin typeface="Arial" panose="020B0604020202020204" pitchFamily="34" charset="0"/>
                          <a:cs typeface="Arial" panose="020B0604020202020204" pitchFamily="34" charset="0"/>
                        </a:rPr>
                        <a:t> JLN </a:t>
                      </a:r>
                      <a:r>
                        <a:rPr lang="en-US" sz="1400" b="0" baseline="0" dirty="0" err="1">
                          <a:latin typeface="Arial" panose="020B0604020202020204" pitchFamily="34" charset="0"/>
                          <a:cs typeface="Arial" panose="020B0604020202020204" pitchFamily="34" charset="0"/>
                        </a:rPr>
                        <a:t>serta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penstrukturan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semula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agensi</a:t>
                      </a:r>
                      <a:r>
                        <a:rPr lang="en-US" sz="1400" b="0" baseline="0" dirty="0">
                          <a:latin typeface="Arial" panose="020B0604020202020204" pitchFamily="34" charset="0"/>
                          <a:cs typeface="Arial" panose="020B0604020202020204" pitchFamily="34" charset="0"/>
                        </a:rPr>
                        <a:t> F10. </a:t>
                      </a:r>
                      <a:r>
                        <a:rPr lang="en-US" sz="1400" b="0" baseline="0" dirty="0" err="1">
                          <a:latin typeface="Arial" panose="020B0604020202020204" pitchFamily="34" charset="0"/>
                          <a:cs typeface="Arial" panose="020B0604020202020204" pitchFamily="34" charset="0"/>
                        </a:rPr>
                        <a:t>Untuk</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makluman</a:t>
                      </a:r>
                      <a:r>
                        <a:rPr lang="en-US" sz="1400" b="0" baseline="0" dirty="0">
                          <a:latin typeface="Arial" panose="020B0604020202020204" pitchFamily="34" charset="0"/>
                          <a:cs typeface="Arial" panose="020B0604020202020204" pitchFamily="34" charset="0"/>
                        </a:rPr>
                        <a:t>, lot </a:t>
                      </a:r>
                      <a:r>
                        <a:rPr lang="en-US" sz="1400" b="0" baseline="0" dirty="0" err="1">
                          <a:latin typeface="Arial" panose="020B0604020202020204" pitchFamily="34" charset="0"/>
                          <a:cs typeface="Arial" panose="020B0604020202020204" pitchFamily="34" charset="0"/>
                        </a:rPr>
                        <a:t>parkir</a:t>
                      </a:r>
                      <a:r>
                        <a:rPr lang="en-US" sz="1400" b="0" baseline="0" dirty="0">
                          <a:latin typeface="Arial" panose="020B0604020202020204" pitchFamily="34" charset="0"/>
                          <a:cs typeface="Arial" panose="020B0604020202020204" pitchFamily="34" charset="0"/>
                        </a:rPr>
                        <a:t> yang </a:t>
                      </a:r>
                      <a:r>
                        <a:rPr lang="en-US" sz="1400" b="0" baseline="0" dirty="0" err="1">
                          <a:latin typeface="Arial" panose="020B0604020202020204" pitchFamily="34" charset="0"/>
                          <a:cs typeface="Arial" panose="020B0604020202020204" pitchFamily="34" charset="0"/>
                        </a:rPr>
                        <a:t>diperuntukkan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kepada</a:t>
                      </a:r>
                      <a:r>
                        <a:rPr lang="en-US" sz="1400" b="0" baseline="0" dirty="0">
                          <a:latin typeface="Arial" panose="020B0604020202020204" pitchFamily="34" charset="0"/>
                          <a:cs typeface="Arial" panose="020B0604020202020204" pitchFamily="34" charset="0"/>
                        </a:rPr>
                        <a:t> JLN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penuh</a:t>
                      </a:r>
                      <a:r>
                        <a:rPr lang="en-US" sz="1400" b="0" baseline="0" dirty="0">
                          <a:latin typeface="Arial" panose="020B0604020202020204" pitchFamily="34" charset="0"/>
                          <a:cs typeface="Arial" panose="020B0604020202020204" pitchFamily="34" charset="0"/>
                        </a:rPr>
                        <a:t>.</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42254201-B05C-4D12-930E-0F78977DD3B4}"/>
              </a:ext>
            </a:extLst>
          </p:cNvPr>
          <p:cNvSpPr>
            <a:spLocks noChangeArrowheads="1"/>
          </p:cNvSpPr>
          <p:nvPr/>
        </p:nvSpPr>
        <p:spPr bwMode="auto">
          <a:xfrm>
            <a:off x="622300" y="0"/>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sv-SE" altLang="en-US" sz="2000" dirty="0">
                <a:latin typeface="Arial Black" panose="020B0A04020102020204" pitchFamily="34" charset="0"/>
              </a:rPr>
              <a:t>MAKLUM BALAS MINIT MESYUARAT MAJLIS BERSAMA JABATAN (MBJ) </a:t>
            </a:r>
          </a:p>
          <a:p>
            <a:pPr algn="ctr" eaLnBrk="1" hangingPunct="1"/>
            <a:r>
              <a:rPr lang="sv-SE" altLang="en-US" sz="2000" dirty="0">
                <a:latin typeface="Arial Black" panose="020B0A04020102020204" pitchFamily="34" charset="0"/>
              </a:rPr>
              <a:t>BIL. 3/2023 JABATAN LANDSKAP NEGARA</a:t>
            </a:r>
            <a:endParaRPr lang="en-MY" altLang="en-US" sz="2000" dirty="0">
              <a:latin typeface="Arial Black" panose="020B0A04020102020204" pitchFamily="34" charset="0"/>
            </a:endParaRPr>
          </a:p>
        </p:txBody>
      </p:sp>
    </p:spTree>
    <p:extLst>
      <p:ext uri="{BB962C8B-B14F-4D97-AF65-F5344CB8AC3E}">
        <p14:creationId xmlns:p14="http://schemas.microsoft.com/office/powerpoint/2010/main" val="2921767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4EA1A7E1-6E49-488B-A81A-A0593ACC3A74}"/>
              </a:ext>
            </a:extLst>
          </p:cNvPr>
          <p:cNvGraphicFramePr>
            <a:graphicFrameLocks/>
          </p:cNvGraphicFramePr>
          <p:nvPr>
            <p:extLst>
              <p:ext uri="{D42A27DB-BD31-4B8C-83A1-F6EECF244321}">
                <p14:modId xmlns:p14="http://schemas.microsoft.com/office/powerpoint/2010/main" val="1760662688"/>
              </p:ext>
            </p:extLst>
          </p:nvPr>
        </p:nvGraphicFramePr>
        <p:xfrm>
          <a:off x="231775" y="739906"/>
          <a:ext cx="11728450" cy="5749342"/>
        </p:xfrm>
        <a:graphic>
          <a:graphicData uri="http://schemas.openxmlformats.org/drawingml/2006/table">
            <a:tbl>
              <a:tblPr firstRow="1" bandRow="1">
                <a:tableStyleId>{5C22544A-7EE6-4342-B048-85BDC9FD1C3A}</a:tableStyleId>
              </a:tblPr>
              <a:tblGrid>
                <a:gridCol w="756621">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3910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Usul-usul Baharu</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358281">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4.8</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4.8.1</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4.8.2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Usul Dan Status Tindakan MBJ Dipaparkan Di Laman Sesawang JLN</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diminta mempertimbangkan cadangan supaya usul dan status tindakan MBJ dimuat naik ke dalam laman web JLN.</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bersetuju BKP mengadakan perbincangan dengan BTM berkaitan cadangan tersebut.</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P/U </a:t>
                      </a: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1400" b="0" baseline="0" dirty="0" err="1">
                          <a:latin typeface="Arial" panose="020B0604020202020204" pitchFamily="34" charset="0"/>
                          <a:cs typeface="Arial" panose="020B0604020202020204" pitchFamily="34" charset="0"/>
                        </a:rPr>
                        <a:t>Perbincangan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dengan</a:t>
                      </a:r>
                      <a:r>
                        <a:rPr lang="en-US" sz="1400" b="0" baseline="0" dirty="0">
                          <a:latin typeface="Arial" panose="020B0604020202020204" pitchFamily="34" charset="0"/>
                          <a:cs typeface="Arial" panose="020B0604020202020204" pitchFamily="34" charset="0"/>
                        </a:rPr>
                        <a:t> B/TM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diadakan</a:t>
                      </a:r>
                      <a:r>
                        <a:rPr lang="en-US" sz="1400" b="0" baseline="0" dirty="0">
                          <a:latin typeface="Arial" panose="020B0604020202020204" pitchFamily="34" charset="0"/>
                          <a:cs typeface="Arial" panose="020B0604020202020204" pitchFamily="34" charset="0"/>
                        </a:rPr>
                        <a:t> pada </a:t>
                      </a:r>
                      <a:r>
                        <a:rPr lang="en-MY" sz="1400" b="0" i="0" kern="1200" dirty="0">
                          <a:solidFill>
                            <a:schemeClr val="dk1"/>
                          </a:solidFill>
                          <a:effectLst/>
                          <a:latin typeface="Arial" panose="020B0604020202020204" pitchFamily="34" charset="0"/>
                          <a:ea typeface="+mn-ea"/>
                          <a:cs typeface="Arial" panose="020B0604020202020204" pitchFamily="34" charset="0"/>
                        </a:rPr>
                        <a:t>20 </a:t>
                      </a:r>
                      <a:r>
                        <a:rPr lang="en-MY" sz="1400" b="0" i="0" kern="1200" dirty="0" err="1">
                          <a:solidFill>
                            <a:schemeClr val="dk1"/>
                          </a:solidFill>
                          <a:effectLst/>
                          <a:latin typeface="Arial" panose="020B0604020202020204" pitchFamily="34" charset="0"/>
                          <a:ea typeface="+mn-ea"/>
                          <a:cs typeface="Arial" panose="020B0604020202020204" pitchFamily="34" charset="0"/>
                        </a:rPr>
                        <a:t>Disember</a:t>
                      </a:r>
                      <a:r>
                        <a:rPr lang="en-MY" sz="1400" b="0" i="0" kern="1200" dirty="0">
                          <a:solidFill>
                            <a:schemeClr val="dk1"/>
                          </a:solidFill>
                          <a:effectLst/>
                          <a:latin typeface="Arial" panose="020B0604020202020204" pitchFamily="34" charset="0"/>
                          <a:ea typeface="+mn-ea"/>
                          <a:cs typeface="Arial" panose="020B0604020202020204" pitchFamily="34" charset="0"/>
                        </a:rPr>
                        <a:t> 2023. P</a:t>
                      </a:r>
                      <a:r>
                        <a:rPr lang="en-US" sz="1400" b="0" baseline="0" dirty="0" err="1">
                          <a:latin typeface="Arial" panose="020B0604020202020204" pitchFamily="34" charset="0"/>
                          <a:cs typeface="Arial" panose="020B0604020202020204" pitchFamily="34" charset="0"/>
                        </a:rPr>
                        <a:t>autan</a:t>
                      </a:r>
                      <a:r>
                        <a:rPr lang="en-US" sz="1400" b="0" baseline="0" dirty="0">
                          <a:latin typeface="Arial" panose="020B0604020202020204" pitchFamily="34" charset="0"/>
                          <a:cs typeface="Arial" panose="020B0604020202020204" pitchFamily="34" charset="0"/>
                        </a:rPr>
                        <a:t> MBJ di </a:t>
                      </a:r>
                      <a:r>
                        <a:rPr lang="en-US" sz="1400" b="0" baseline="0" dirty="0" err="1">
                          <a:latin typeface="Arial" panose="020B0604020202020204" pitchFamily="34" charset="0"/>
                          <a:cs typeface="Arial" panose="020B0604020202020204" pitchFamily="34" charset="0"/>
                        </a:rPr>
                        <a:t>laman</a:t>
                      </a:r>
                      <a:r>
                        <a:rPr lang="en-US" sz="1400" b="0" baseline="0" dirty="0">
                          <a:latin typeface="Arial" panose="020B0604020202020204" pitchFamily="34" charset="0"/>
                          <a:cs typeface="Arial" panose="020B0604020202020204" pitchFamily="34" charset="0"/>
                        </a:rPr>
                        <a:t> web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dikemaskini</a:t>
                      </a:r>
                      <a:r>
                        <a:rPr lang="en-US" sz="1400" b="0" baseline="0" dirty="0">
                          <a:latin typeface="Arial" panose="020B0604020202020204" pitchFamily="34" charset="0"/>
                          <a:cs typeface="Arial" panose="020B0604020202020204" pitchFamily="34" charset="0"/>
                        </a:rPr>
                        <a:t> dan </a:t>
                      </a:r>
                      <a:r>
                        <a:rPr lang="en-US" sz="1400" b="0" baseline="0" dirty="0" err="1">
                          <a:latin typeface="Arial" panose="020B0604020202020204" pitchFamily="34" charset="0"/>
                          <a:cs typeface="Arial" panose="020B0604020202020204" pitchFamily="34" charset="0"/>
                        </a:rPr>
                        <a:t>dokumen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berkaitan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dimuatnaik</a:t>
                      </a:r>
                      <a:r>
                        <a:rPr lang="en-US" sz="1400" b="0" baseline="0" dirty="0">
                          <a:latin typeface="Arial" panose="020B0604020202020204" pitchFamily="34" charset="0"/>
                          <a:cs typeface="Arial" panose="020B0604020202020204" pitchFamily="34" charset="0"/>
                        </a:rPr>
                        <a:t> pada 21 </a:t>
                      </a:r>
                      <a:r>
                        <a:rPr lang="en-US" sz="1400" b="0" baseline="0" dirty="0" err="1">
                          <a:latin typeface="Arial" panose="020B0604020202020204" pitchFamily="34" charset="0"/>
                          <a:cs typeface="Arial" panose="020B0604020202020204" pitchFamily="34" charset="0"/>
                        </a:rPr>
                        <a:t>Disember</a:t>
                      </a:r>
                      <a:r>
                        <a:rPr lang="en-US" sz="1400" b="0" baseline="0" dirty="0">
                          <a:latin typeface="Arial" panose="020B0604020202020204" pitchFamily="34" charset="0"/>
                          <a:cs typeface="Arial" panose="020B0604020202020204" pitchFamily="34" charset="0"/>
                        </a:rPr>
                        <a:t> 2023.</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42254201-B05C-4D12-930E-0F78977DD3B4}"/>
              </a:ext>
            </a:extLst>
          </p:cNvPr>
          <p:cNvSpPr>
            <a:spLocks noChangeArrowheads="1"/>
          </p:cNvSpPr>
          <p:nvPr/>
        </p:nvSpPr>
        <p:spPr bwMode="auto">
          <a:xfrm>
            <a:off x="622300" y="0"/>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BIL. 3/2023 JABATAN LANDSKAP NEGARA</a:t>
            </a:r>
            <a:endParaRPr kumimoji="0" lang="en-MY"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1779156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4EA1A7E1-6E49-488B-A81A-A0593ACC3A74}"/>
              </a:ext>
            </a:extLst>
          </p:cNvPr>
          <p:cNvGraphicFramePr>
            <a:graphicFrameLocks/>
          </p:cNvGraphicFramePr>
          <p:nvPr>
            <p:extLst>
              <p:ext uri="{D42A27DB-BD31-4B8C-83A1-F6EECF244321}">
                <p14:modId xmlns:p14="http://schemas.microsoft.com/office/powerpoint/2010/main" val="449796260"/>
              </p:ext>
            </p:extLst>
          </p:nvPr>
        </p:nvGraphicFramePr>
        <p:xfrm>
          <a:off x="231775" y="739906"/>
          <a:ext cx="11728450" cy="5749342"/>
        </p:xfrm>
        <a:graphic>
          <a:graphicData uri="http://schemas.openxmlformats.org/drawingml/2006/table">
            <a:tbl>
              <a:tblPr firstRow="1" bandRow="1">
                <a:tableStyleId>{5C22544A-7EE6-4342-B048-85BDC9FD1C3A}</a:tableStyleId>
              </a:tblPr>
              <a:tblGrid>
                <a:gridCol w="756621">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3910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Usul-usul Baharu</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358281">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4.10</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4.10.1</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4.10.2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4.10.3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4.10.4</a:t>
                      </a: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Kemaskini Nombor Telefon Selepas Pertukaran Pegawai </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Mesyuarat diminta mengemaskini nombor telefon meja pegawai serta direktori di laman web bagi pegawai yang bertukar bahagian.</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dimaklumkan BKP akan mengemaskini nombor telefon meja pegawai sebaik sahaja pertukaran dan aduan boleh dibuat sekiranya tiada perubahan dikesan.</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Mesyuarat juga dimaklumkan direktori di laman web akan dikemaskini oleh BTM berdasarkan memo pertukaran yang diedar kepada semua Pengarah Bahagian.</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bersetuju BKP dan BTM menyemak senarai nombor telefon bagi memastikan senarai tersebut dikemaskini.</a:t>
                      </a: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P/U &amp; P/TM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1" baseline="0" dirty="0">
                          <a:latin typeface="Arial" panose="020B0604020202020204" pitchFamily="34" charset="0"/>
                          <a:cs typeface="Arial" panose="020B0604020202020204" pitchFamily="34" charset="0"/>
                        </a:rPr>
                        <a:t>P/U: </a:t>
                      </a:r>
                      <a:r>
                        <a:rPr lang="en-US" sz="1400" b="0" baseline="0" dirty="0" err="1">
                          <a:latin typeface="Arial" panose="020B0604020202020204" pitchFamily="34" charset="0"/>
                          <a:cs typeface="Arial" panose="020B0604020202020204" pitchFamily="34" charset="0"/>
                        </a:rPr>
                        <a:t>Rekod</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nombor</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telefon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disemak</a:t>
                      </a:r>
                      <a:r>
                        <a:rPr lang="en-US" sz="1400" b="0" baseline="0" dirty="0">
                          <a:latin typeface="Arial" panose="020B0604020202020204" pitchFamily="34" charset="0"/>
                          <a:cs typeface="Arial" panose="020B0604020202020204" pitchFamily="34" charset="0"/>
                        </a:rPr>
                        <a:t>.</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400" b="1" baseline="0" dirty="0">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1" baseline="0" dirty="0">
                          <a:latin typeface="Arial" panose="020B0604020202020204" pitchFamily="34" charset="0"/>
                          <a:cs typeface="Arial" panose="020B0604020202020204" pitchFamily="34" charset="0"/>
                        </a:rPr>
                        <a:t>P/TM: </a:t>
                      </a:r>
                      <a:r>
                        <a:rPr lang="en-US" sz="1400" b="0" baseline="0" dirty="0">
                          <a:latin typeface="Arial" panose="020B0604020202020204" pitchFamily="34" charset="0"/>
                          <a:cs typeface="Arial" panose="020B0604020202020204" pitchFamily="34" charset="0"/>
                        </a:rPr>
                        <a:t>BTM </a:t>
                      </a:r>
                      <a:r>
                        <a:rPr lang="en-US" sz="1400" b="0" baseline="0" dirty="0" err="1">
                          <a:latin typeface="Arial" panose="020B0604020202020204" pitchFamily="34" charset="0"/>
                          <a:cs typeface="Arial" panose="020B0604020202020204" pitchFamily="34" charset="0"/>
                        </a:rPr>
                        <a:t>hanya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akan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mengemaskini</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Direktori</a:t>
                      </a:r>
                      <a:r>
                        <a:rPr lang="en-US" sz="1400" b="0" baseline="0" dirty="0">
                          <a:latin typeface="Arial" panose="020B0604020202020204" pitchFamily="34" charset="0"/>
                          <a:cs typeface="Arial" panose="020B0604020202020204" pitchFamily="34" charset="0"/>
                        </a:rPr>
                        <a:t> di </a:t>
                      </a:r>
                      <a:r>
                        <a:rPr lang="en-US" sz="1400" b="0" baseline="0" dirty="0" err="1">
                          <a:latin typeface="Arial" panose="020B0604020202020204" pitchFamily="34" charset="0"/>
                          <a:cs typeface="Arial" panose="020B0604020202020204" pitchFamily="34" charset="0"/>
                        </a:rPr>
                        <a:t>Laman</a:t>
                      </a:r>
                      <a:r>
                        <a:rPr lang="en-US" sz="1400" b="0" baseline="0" dirty="0">
                          <a:latin typeface="Arial" panose="020B0604020202020204" pitchFamily="34" charset="0"/>
                          <a:cs typeface="Arial" panose="020B0604020202020204" pitchFamily="34" charset="0"/>
                        </a:rPr>
                        <a:t> Web JLN </a:t>
                      </a:r>
                      <a:r>
                        <a:rPr lang="en-US" sz="1400" b="0" baseline="0" dirty="0" err="1">
                          <a:latin typeface="Arial" panose="020B0604020202020204" pitchFamily="34" charset="0"/>
                          <a:cs typeface="Arial" panose="020B0604020202020204" pitchFamily="34" charset="0"/>
                        </a:rPr>
                        <a:t>berdasarkan</a:t>
                      </a:r>
                      <a:r>
                        <a:rPr lang="en-US" sz="1400" b="0" baseline="0" dirty="0">
                          <a:latin typeface="Arial" panose="020B0604020202020204" pitchFamily="34" charset="0"/>
                          <a:cs typeface="Arial" panose="020B0604020202020204" pitchFamily="34" charset="0"/>
                        </a:rPr>
                        <a:t> </a:t>
                      </a: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memo pertukaran yang rasmi seperti edaran. Mohon juga kerjasama dari Bahagian-bahagian untuk memaklumkan terus kepada pihak BTM jika terdapat pertukaran nombor sambungan telefon pegawai di dalam Bahagian tersebut setelah perubahan tempat / kedudukan.</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42254201-B05C-4D12-930E-0F78977DD3B4}"/>
              </a:ext>
            </a:extLst>
          </p:cNvPr>
          <p:cNvSpPr>
            <a:spLocks noChangeArrowheads="1"/>
          </p:cNvSpPr>
          <p:nvPr/>
        </p:nvSpPr>
        <p:spPr bwMode="auto">
          <a:xfrm>
            <a:off x="622300" y="0"/>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BIL. 3/2023 JABATAN LANDSKAP NEGARA</a:t>
            </a:r>
            <a:endParaRPr kumimoji="0" lang="en-MY"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258075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4EA1A7E1-6E49-488B-A81A-A0593ACC3A74}"/>
              </a:ext>
            </a:extLst>
          </p:cNvPr>
          <p:cNvGraphicFramePr>
            <a:graphicFrameLocks/>
          </p:cNvGraphicFramePr>
          <p:nvPr>
            <p:extLst>
              <p:ext uri="{D42A27DB-BD31-4B8C-83A1-F6EECF244321}">
                <p14:modId xmlns:p14="http://schemas.microsoft.com/office/powerpoint/2010/main" val="3343942079"/>
              </p:ext>
            </p:extLst>
          </p:nvPr>
        </p:nvGraphicFramePr>
        <p:xfrm>
          <a:off x="242596" y="739906"/>
          <a:ext cx="11717629" cy="5749342"/>
        </p:xfrm>
        <a:graphic>
          <a:graphicData uri="http://schemas.openxmlformats.org/drawingml/2006/table">
            <a:tbl>
              <a:tblPr firstRow="1" bandRow="1">
                <a:tableStyleId>{5C22544A-7EE6-4342-B048-85BDC9FD1C3A}</a:tableStyleId>
              </a:tblPr>
              <a:tblGrid>
                <a:gridCol w="745800">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3910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Usul-usul Baharu</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358281">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4.11</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4.11.1</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4.11.2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4.11.3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Arahan Kerja Di Waktu Akhir Pejabat Perlu Mengambilkira Waktu Fleksi Pegawai</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diminta mempertimbangkan supaya arahan kerja/tugasan di akhir waktu pejabat perlu mengambilkira Waktu Bekerja Fleksi (WBF) setiap kakitangan. </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berpandangan Pengarah Bahagian perlu memperbaiki sistem kerja di bahagian dengan mengenalpasti waktu bekerja setiap pegawai serta tidak bergantung kepada seseorang pegawai sahaja. </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juga bersetuju perkara tersebut dimaklumkan dalam Mesyuarat Pengurusan yang akan datang.</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P/U</a:t>
                      </a: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1400" b="0" baseline="0" dirty="0" err="1">
                          <a:latin typeface="Arial" panose="020B0604020202020204" pitchFamily="34" charset="0"/>
                          <a:cs typeface="Arial" panose="020B0604020202020204" pitchFamily="34" charset="0"/>
                        </a:rPr>
                        <a:t>Perkara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tersebut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dimaklumkan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dalam</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Mesyuarat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Pengurusan</a:t>
                      </a:r>
                      <a:r>
                        <a:rPr lang="en-US" sz="1400" b="0" baseline="0" dirty="0">
                          <a:latin typeface="Arial" panose="020B0604020202020204" pitchFamily="34" charset="0"/>
                          <a:cs typeface="Arial" panose="020B0604020202020204" pitchFamily="34" charset="0"/>
                        </a:rPr>
                        <a:t> JLN </a:t>
                      </a:r>
                      <a:r>
                        <a:rPr lang="en-US" sz="1400" b="0" baseline="0" dirty="0" err="1">
                          <a:latin typeface="Arial" panose="020B0604020202020204" pitchFamily="34" charset="0"/>
                          <a:cs typeface="Arial" panose="020B0604020202020204" pitchFamily="34" charset="0"/>
                        </a:rPr>
                        <a:t>Bil</a:t>
                      </a:r>
                      <a:r>
                        <a:rPr lang="en-US" sz="1400" b="0" baseline="0" dirty="0">
                          <a:latin typeface="Arial" panose="020B0604020202020204" pitchFamily="34" charset="0"/>
                          <a:cs typeface="Arial" panose="020B0604020202020204" pitchFamily="34" charset="0"/>
                        </a:rPr>
                        <a:t>. 10/2023 pada 7 </a:t>
                      </a:r>
                      <a:r>
                        <a:rPr lang="en-US" sz="1400" b="0" baseline="0" dirty="0" err="1">
                          <a:latin typeface="Arial" panose="020B0604020202020204" pitchFamily="34" charset="0"/>
                          <a:cs typeface="Arial" panose="020B0604020202020204" pitchFamily="34" charset="0"/>
                        </a:rPr>
                        <a:t>Disember</a:t>
                      </a:r>
                      <a:r>
                        <a:rPr lang="en-US" sz="1400" b="0" baseline="0" dirty="0">
                          <a:latin typeface="Arial" panose="020B0604020202020204" pitchFamily="34" charset="0"/>
                          <a:cs typeface="Arial" panose="020B0604020202020204" pitchFamily="34" charset="0"/>
                        </a:rPr>
                        <a:t> 2023.</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42254201-B05C-4D12-930E-0F78977DD3B4}"/>
              </a:ext>
            </a:extLst>
          </p:cNvPr>
          <p:cNvSpPr>
            <a:spLocks noChangeArrowheads="1"/>
          </p:cNvSpPr>
          <p:nvPr/>
        </p:nvSpPr>
        <p:spPr bwMode="auto">
          <a:xfrm>
            <a:off x="622300" y="0"/>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BIL. 3/2023 JABATAN LANDSKAP NEGARA</a:t>
            </a:r>
            <a:endParaRPr kumimoji="0" lang="en-MY"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219288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4EA1A7E1-6E49-488B-A81A-A0593ACC3A74}"/>
              </a:ext>
            </a:extLst>
          </p:cNvPr>
          <p:cNvGraphicFramePr>
            <a:graphicFrameLocks/>
          </p:cNvGraphicFramePr>
          <p:nvPr>
            <p:extLst>
              <p:ext uri="{D42A27DB-BD31-4B8C-83A1-F6EECF244321}">
                <p14:modId xmlns:p14="http://schemas.microsoft.com/office/powerpoint/2010/main" val="537977603"/>
              </p:ext>
            </p:extLst>
          </p:nvPr>
        </p:nvGraphicFramePr>
        <p:xfrm>
          <a:off x="242596" y="739906"/>
          <a:ext cx="11717629" cy="5749342"/>
        </p:xfrm>
        <a:graphic>
          <a:graphicData uri="http://schemas.openxmlformats.org/drawingml/2006/table">
            <a:tbl>
              <a:tblPr firstRow="1" bandRow="1">
                <a:tableStyleId>{5C22544A-7EE6-4342-B048-85BDC9FD1C3A}</a:tableStyleId>
              </a:tblPr>
              <a:tblGrid>
                <a:gridCol w="745800">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3910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Usul-usul Baharu</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358281">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4.12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4.12.4</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Penggunaan Kenderaan Jabatan </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turut dimaklumkan surat kelulusan membawa kenderaan jabatan telah dikeluarkan oleh BKP kepada pegawai-pegawai terlibat. Mesyuarat juga dijelaskan jarak yang dibenarkan adalah sebanyak 200km pergi dan balik. Mesyuarat bersetuju perkara tersebut termasuk isu berkaitan insurans, dibincangkan semula dalam Mesyuarat Pengurusan yang akan datang.</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P/U</a:t>
                      </a: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0" baseline="0" dirty="0" err="1">
                          <a:latin typeface="Arial" panose="020B0604020202020204" pitchFamily="34" charset="0"/>
                          <a:cs typeface="Arial" panose="020B0604020202020204" pitchFamily="34" charset="0"/>
                        </a:rPr>
                        <a:t>Perkara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tersebut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dimaklumkan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dalam</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Mesyuarat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Pengurusan</a:t>
                      </a:r>
                      <a:r>
                        <a:rPr lang="en-US" sz="1400" b="0" baseline="0" dirty="0">
                          <a:latin typeface="Arial" panose="020B0604020202020204" pitchFamily="34" charset="0"/>
                          <a:cs typeface="Arial" panose="020B0604020202020204" pitchFamily="34" charset="0"/>
                        </a:rPr>
                        <a:t> JLN </a:t>
                      </a:r>
                      <a:r>
                        <a:rPr lang="en-US" sz="1400" b="0" baseline="0" dirty="0" err="1">
                          <a:latin typeface="Arial" panose="020B0604020202020204" pitchFamily="34" charset="0"/>
                          <a:cs typeface="Arial" panose="020B0604020202020204" pitchFamily="34" charset="0"/>
                        </a:rPr>
                        <a:t>Bil</a:t>
                      </a:r>
                      <a:r>
                        <a:rPr lang="en-US" sz="1400" b="0" baseline="0" dirty="0">
                          <a:latin typeface="Arial" panose="020B0604020202020204" pitchFamily="34" charset="0"/>
                          <a:cs typeface="Arial" panose="020B0604020202020204" pitchFamily="34" charset="0"/>
                        </a:rPr>
                        <a:t>. 10/2023 pada 7 </a:t>
                      </a:r>
                      <a:r>
                        <a:rPr lang="en-US" sz="1400" b="0" baseline="0" dirty="0" err="1">
                          <a:latin typeface="Arial" panose="020B0604020202020204" pitchFamily="34" charset="0"/>
                          <a:cs typeface="Arial" panose="020B0604020202020204" pitchFamily="34" charset="0"/>
                        </a:rPr>
                        <a:t>Disember</a:t>
                      </a:r>
                      <a:r>
                        <a:rPr lang="en-US" sz="1400" b="0" baseline="0" dirty="0">
                          <a:latin typeface="Arial" panose="020B0604020202020204" pitchFamily="34" charset="0"/>
                          <a:cs typeface="Arial" panose="020B0604020202020204" pitchFamily="34" charset="0"/>
                        </a:rPr>
                        <a:t> 2023.</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42254201-B05C-4D12-930E-0F78977DD3B4}"/>
              </a:ext>
            </a:extLst>
          </p:cNvPr>
          <p:cNvSpPr>
            <a:spLocks noChangeArrowheads="1"/>
          </p:cNvSpPr>
          <p:nvPr/>
        </p:nvSpPr>
        <p:spPr bwMode="auto">
          <a:xfrm>
            <a:off x="622300" y="0"/>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BIL. 3/2023 JABATAN LANDSKAP NEGARA</a:t>
            </a:r>
            <a:endParaRPr kumimoji="0" lang="en-MY"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2949837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4EA1A7E1-6E49-488B-A81A-A0593ACC3A74}"/>
              </a:ext>
            </a:extLst>
          </p:cNvPr>
          <p:cNvGraphicFramePr>
            <a:graphicFrameLocks/>
          </p:cNvGraphicFramePr>
          <p:nvPr>
            <p:extLst>
              <p:ext uri="{D42A27DB-BD31-4B8C-83A1-F6EECF244321}">
                <p14:modId xmlns:p14="http://schemas.microsoft.com/office/powerpoint/2010/main" val="209413400"/>
              </p:ext>
            </p:extLst>
          </p:nvPr>
        </p:nvGraphicFramePr>
        <p:xfrm>
          <a:off x="242596" y="739906"/>
          <a:ext cx="11717629" cy="5749342"/>
        </p:xfrm>
        <a:graphic>
          <a:graphicData uri="http://schemas.openxmlformats.org/drawingml/2006/table">
            <a:tbl>
              <a:tblPr firstRow="1" bandRow="1">
                <a:tableStyleId>{5C22544A-7EE6-4342-B048-85BDC9FD1C3A}</a:tableStyleId>
              </a:tblPr>
              <a:tblGrid>
                <a:gridCol w="745800">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3910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Usul-usul Baharu</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358281">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4.13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4.13.1</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4.13.2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4.13.3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Perbincangan Diantara PPP Dengan PYD Bagi Markah Dan Ulasan Prestasi Tahunan Bagi LNPT</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diminta mempertimbangkan supaya perbincangan diantara PPP dengan PYD sebelum pemberian markah dan ulasan prestasi tahunan bagi LNPT diamalkan di JLN.</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dijelaskan SPP Bil.14/2011 (Sistem Penilaian Prestasi Pegawai Perkhidmatan Awam Di Bawah Saraan Baru Perkhidmatan Awam) serta Borang LNPT menyatakan PPP hendaklah memaklumkan prestasi pegawai kepada PYD. </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Mesyuarat juga dimaklumkan perkara ini akan diingatkan dalam Mesyuarat Pengurusan yang akan datang.</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P/U</a:t>
                      </a: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0" baseline="0" dirty="0" err="1">
                          <a:latin typeface="Arial" panose="020B0604020202020204" pitchFamily="34" charset="0"/>
                          <a:cs typeface="Arial" panose="020B0604020202020204" pitchFamily="34" charset="0"/>
                        </a:rPr>
                        <a:t>Perkara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tersebut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dimaklumkan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dalam</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Mesyuarat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Pengurusan</a:t>
                      </a:r>
                      <a:r>
                        <a:rPr lang="en-US" sz="1400" b="0" baseline="0" dirty="0">
                          <a:latin typeface="Arial" panose="020B0604020202020204" pitchFamily="34" charset="0"/>
                          <a:cs typeface="Arial" panose="020B0604020202020204" pitchFamily="34" charset="0"/>
                        </a:rPr>
                        <a:t> JLN </a:t>
                      </a:r>
                      <a:r>
                        <a:rPr lang="en-US" sz="1400" b="0" baseline="0" dirty="0" err="1">
                          <a:latin typeface="Arial" panose="020B0604020202020204" pitchFamily="34" charset="0"/>
                          <a:cs typeface="Arial" panose="020B0604020202020204" pitchFamily="34" charset="0"/>
                        </a:rPr>
                        <a:t>Bil</a:t>
                      </a:r>
                      <a:r>
                        <a:rPr lang="en-US" sz="1400" b="0" baseline="0" dirty="0">
                          <a:latin typeface="Arial" panose="020B0604020202020204" pitchFamily="34" charset="0"/>
                          <a:cs typeface="Arial" panose="020B0604020202020204" pitchFamily="34" charset="0"/>
                        </a:rPr>
                        <a:t>. 10/2023 pada 7 </a:t>
                      </a:r>
                      <a:r>
                        <a:rPr lang="en-US" sz="1400" b="0" baseline="0" dirty="0" err="1">
                          <a:latin typeface="Arial" panose="020B0604020202020204" pitchFamily="34" charset="0"/>
                          <a:cs typeface="Arial" panose="020B0604020202020204" pitchFamily="34" charset="0"/>
                        </a:rPr>
                        <a:t>Disember</a:t>
                      </a:r>
                      <a:r>
                        <a:rPr lang="en-US" sz="1400" b="0" baseline="0" dirty="0">
                          <a:latin typeface="Arial" panose="020B0604020202020204" pitchFamily="34" charset="0"/>
                          <a:cs typeface="Arial" panose="020B0604020202020204" pitchFamily="34" charset="0"/>
                        </a:rPr>
                        <a:t> 2023.</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42254201-B05C-4D12-930E-0F78977DD3B4}"/>
              </a:ext>
            </a:extLst>
          </p:cNvPr>
          <p:cNvSpPr>
            <a:spLocks noChangeArrowheads="1"/>
          </p:cNvSpPr>
          <p:nvPr/>
        </p:nvSpPr>
        <p:spPr bwMode="auto">
          <a:xfrm>
            <a:off x="622300" y="0"/>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BIL. 3/2023 JABATAN LANDSKAP NEGARA</a:t>
            </a:r>
            <a:endParaRPr kumimoji="0" lang="en-MY"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3438435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6">
            <a:extLst>
              <a:ext uri="{FF2B5EF4-FFF2-40B4-BE49-F238E27FC236}">
                <a16:creationId xmlns:a16="http://schemas.microsoft.com/office/drawing/2014/main" id="{4EA1A7E1-6E49-488B-A81A-A0593ACC3A74}"/>
              </a:ext>
            </a:extLst>
          </p:cNvPr>
          <p:cNvGraphicFramePr>
            <a:graphicFrameLocks/>
          </p:cNvGraphicFramePr>
          <p:nvPr>
            <p:extLst>
              <p:ext uri="{D42A27DB-BD31-4B8C-83A1-F6EECF244321}">
                <p14:modId xmlns:p14="http://schemas.microsoft.com/office/powerpoint/2010/main" val="1570373655"/>
              </p:ext>
            </p:extLst>
          </p:nvPr>
        </p:nvGraphicFramePr>
        <p:xfrm>
          <a:off x="242596" y="739906"/>
          <a:ext cx="11717629" cy="5749342"/>
        </p:xfrm>
        <a:graphic>
          <a:graphicData uri="http://schemas.openxmlformats.org/drawingml/2006/table">
            <a:tbl>
              <a:tblPr firstRow="1" bandRow="1">
                <a:tableStyleId>{5C22544A-7EE6-4342-B048-85BDC9FD1C3A}</a:tableStyleId>
              </a:tblPr>
              <a:tblGrid>
                <a:gridCol w="745800">
                  <a:extLst>
                    <a:ext uri="{9D8B030D-6E8A-4147-A177-3AD203B41FA5}">
                      <a16:colId xmlns:a16="http://schemas.microsoft.com/office/drawing/2014/main" val="20000"/>
                    </a:ext>
                  </a:extLst>
                </a:gridCol>
                <a:gridCol w="4910620">
                  <a:extLst>
                    <a:ext uri="{9D8B030D-6E8A-4147-A177-3AD203B41FA5}">
                      <a16:colId xmlns:a16="http://schemas.microsoft.com/office/drawing/2014/main" val="20001"/>
                    </a:ext>
                  </a:extLst>
                </a:gridCol>
                <a:gridCol w="1085576">
                  <a:extLst>
                    <a:ext uri="{9D8B030D-6E8A-4147-A177-3AD203B41FA5}">
                      <a16:colId xmlns:a16="http://schemas.microsoft.com/office/drawing/2014/main" val="20002"/>
                    </a:ext>
                  </a:extLst>
                </a:gridCol>
                <a:gridCol w="4975633">
                  <a:extLst>
                    <a:ext uri="{9D8B030D-6E8A-4147-A177-3AD203B41FA5}">
                      <a16:colId xmlns:a16="http://schemas.microsoft.com/office/drawing/2014/main" val="20003"/>
                    </a:ext>
                  </a:extLst>
                </a:gridCol>
              </a:tblGrid>
              <a:tr h="3910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Bil</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s-MY" sz="1400" b="1" kern="1200" dirty="0">
                          <a:solidFill>
                            <a:schemeClr val="dk1"/>
                          </a:solidFill>
                          <a:effectLst/>
                          <a:latin typeface="Arial" panose="020B0604020202020204" pitchFamily="34" charset="0"/>
                          <a:ea typeface="+mn-ea"/>
                          <a:cs typeface="Arial" panose="020B0604020202020204" pitchFamily="34" charset="0"/>
                        </a:rPr>
                        <a:t>Hal-hal Lain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Tindakan</a:t>
                      </a:r>
                    </a:p>
                  </a:txBody>
                  <a:tcPr marL="91447" marR="91447" marT="45643" marB="45643" anchor="ctr" horzOverflow="overflow"/>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Maklum</a:t>
                      </a:r>
                      <a:r>
                        <a:rPr kumimoji="0" lang="en-US"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 </a:t>
                      </a:r>
                      <a:r>
                        <a:rPr kumimoji="0" lang="en-US" sz="1400" b="1" i="0" u="none" strike="noStrike" cap="none" normalizeH="0" baseline="0" dirty="0" err="1">
                          <a:ln>
                            <a:noFill/>
                          </a:ln>
                          <a:solidFill>
                            <a:schemeClr val="tx1"/>
                          </a:solidFill>
                          <a:effectLst/>
                          <a:latin typeface="Arial" panose="020B0604020202020204" pitchFamily="34" charset="0"/>
                          <a:ea typeface="Tahoma" panose="020B0604030504040204" pitchFamily="34" charset="0"/>
                          <a:cs typeface="Arial" panose="020B0604020202020204" pitchFamily="34" charset="0"/>
                        </a:rPr>
                        <a:t>Balas</a:t>
                      </a:r>
                      <a:endParaRPr kumimoji="0" lang="ms-MY" sz="1400" b="1" i="0" u="none" strike="noStrike" cap="none" normalizeH="0" baseline="0" dirty="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txBody>
                  <a:tcPr marL="91447" marR="91447" marT="45643" marB="45643" anchor="ctr" horzOverflow="overflow"/>
                </a:tc>
                <a:extLst>
                  <a:ext uri="{0D108BD9-81ED-4DB2-BD59-A6C34878D82A}">
                    <a16:rowId xmlns:a16="http://schemas.microsoft.com/office/drawing/2014/main" val="10000"/>
                  </a:ext>
                </a:extLst>
              </a:tr>
              <a:tr h="5358281">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5.1</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5.1.3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marL="14288" indent="-14288">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defTabSz="4572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Pengurangan Penggunaan Kertas Semasa Mesyuarat</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r>
                        <a:rPr kumimoji="0" lang="ms-MY" altLang="en-US" sz="14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Mesyuarat juga dimaklumkan terdapat keperluan bagi beberapa mesyuarat untuk mencetak dokumen bagi tujuan semakan dan perbincangan semasa mesyuarat. Mesyuarat juga diminta mengenalpasti mesyuarat dan bahagian berkaitan yang tidak mengamalkan penjimatan. Perkara tersebut juga akan dimaklumkan dalam Mesyuarat Pengurusan yang akan datang.</a:t>
                      </a: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14288" marR="0" lvl="0" indent="-14288" algn="just" defTabSz="457200" rtl="0" eaLnBrk="1" fontAlgn="base" latinLnBrk="0" hangingPunct="1">
                        <a:lnSpc>
                          <a:spcPct val="100000"/>
                        </a:lnSpc>
                        <a:spcBef>
                          <a:spcPct val="0"/>
                        </a:spcBef>
                        <a:spcAft>
                          <a:spcPct val="0"/>
                        </a:spcAft>
                        <a:buClrTx/>
                        <a:buSzTx/>
                        <a:buFontTx/>
                        <a:buNone/>
                        <a:tabLst/>
                      </a:pPr>
                      <a:endParaRPr kumimoji="0" lang="ms-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lvl1pPr>
                        <a:lnSpc>
                          <a:spcPct val="90000"/>
                        </a:lnSpc>
                        <a:spcBef>
                          <a:spcPts val="1400"/>
                        </a:spcBef>
                        <a:buClr>
                          <a:schemeClr val="accent1"/>
                        </a:buClr>
                        <a:buSzPct val="80000"/>
                        <a:buFont typeface="Corbel" panose="020B0503020204020204" pitchFamily="34" charset="0"/>
                        <a:defRPr sz="2000">
                          <a:solidFill>
                            <a:schemeClr val="accent1"/>
                          </a:solidFill>
                          <a:latin typeface="Corbel" panose="020B0503020204020204" pitchFamily="34" charset="0"/>
                        </a:defRPr>
                      </a:lvl1pPr>
                      <a:lvl2pPr marL="742950" indent="-285750">
                        <a:lnSpc>
                          <a:spcPct val="90000"/>
                        </a:lnSpc>
                        <a:spcBef>
                          <a:spcPts val="200"/>
                        </a:spcBef>
                        <a:spcAft>
                          <a:spcPts val="400"/>
                        </a:spcAft>
                        <a:buClr>
                          <a:schemeClr val="accent1"/>
                        </a:buClr>
                        <a:buSzPct val="80000"/>
                        <a:buFont typeface="Corbel" panose="020B0503020204020204" pitchFamily="34" charset="0"/>
                        <a:defRPr>
                          <a:solidFill>
                            <a:schemeClr val="accent1"/>
                          </a:solidFill>
                          <a:latin typeface="Corbel" panose="020B0503020204020204" pitchFamily="34" charset="0"/>
                        </a:defRPr>
                      </a:lvl2pPr>
                      <a:lvl3pPr marL="1143000" indent="-228600">
                        <a:lnSpc>
                          <a:spcPct val="90000"/>
                        </a:lnSpc>
                        <a:spcBef>
                          <a:spcPts val="200"/>
                        </a:spcBef>
                        <a:spcAft>
                          <a:spcPts val="400"/>
                        </a:spcAft>
                        <a:buClr>
                          <a:schemeClr val="accent1"/>
                        </a:buClr>
                        <a:buSzPct val="80000"/>
                        <a:buFont typeface="Corbel" panose="020B0503020204020204" pitchFamily="34" charset="0"/>
                        <a:defRPr sz="1600">
                          <a:solidFill>
                            <a:schemeClr val="accent1"/>
                          </a:solidFill>
                          <a:latin typeface="Corbel" panose="020B0503020204020204" pitchFamily="34" charset="0"/>
                        </a:defRPr>
                      </a:lvl3pPr>
                      <a:lvl4pPr marL="16002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4pPr>
                      <a:lvl5pPr marL="2057400" indent="-22860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5pPr>
                      <a:lvl6pPr marL="25146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6pPr>
                      <a:lvl7pPr marL="29718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7pPr>
                      <a:lvl8pPr marL="34290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8pPr>
                      <a:lvl9pPr marL="3886200" indent="-228600" eaLnBrk="0" fontAlgn="base" hangingPunct="0">
                        <a:lnSpc>
                          <a:spcPct val="90000"/>
                        </a:lnSpc>
                        <a:spcBef>
                          <a:spcPts val="200"/>
                        </a:spcBef>
                        <a:spcAft>
                          <a:spcPts val="400"/>
                        </a:spcAft>
                        <a:buClr>
                          <a:schemeClr val="accent1"/>
                        </a:buClr>
                        <a:buSzPct val="80000"/>
                        <a:buFont typeface="Corbel" panose="020B0503020204020204" pitchFamily="34" charset="0"/>
                        <a:defRPr sz="1400">
                          <a:solidFill>
                            <a:schemeClr val="accent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MY"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P/U</a:t>
                      </a:r>
                      <a:endParaRPr kumimoji="0" lang="en-US" altLang="en-US" sz="1400" b="1"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ms-MY" alt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46" marR="91446" marT="45645" marB="45645" horzOverflow="overflow"/>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0" baseline="0" dirty="0" err="1">
                          <a:latin typeface="Arial" panose="020B0604020202020204" pitchFamily="34" charset="0"/>
                          <a:cs typeface="Arial" panose="020B0604020202020204" pitchFamily="34" charset="0"/>
                        </a:rPr>
                        <a:t>Perkara</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tersebut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telah</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dimaklumkan</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dalam</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Mesyuarat</a:t>
                      </a:r>
                      <a:r>
                        <a:rPr lang="en-US" sz="1400" b="0" baseline="0" dirty="0">
                          <a:latin typeface="Arial" panose="020B0604020202020204" pitchFamily="34" charset="0"/>
                          <a:cs typeface="Arial" panose="020B0604020202020204" pitchFamily="34" charset="0"/>
                        </a:rPr>
                        <a:t> </a:t>
                      </a:r>
                      <a:r>
                        <a:rPr lang="en-US" sz="1400" b="0" baseline="0" dirty="0" err="1">
                          <a:latin typeface="Arial" panose="020B0604020202020204" pitchFamily="34" charset="0"/>
                          <a:cs typeface="Arial" panose="020B0604020202020204" pitchFamily="34" charset="0"/>
                        </a:rPr>
                        <a:t>Pengurusan</a:t>
                      </a:r>
                      <a:r>
                        <a:rPr lang="en-US" sz="1400" b="0" baseline="0" dirty="0">
                          <a:latin typeface="Arial" panose="020B0604020202020204" pitchFamily="34" charset="0"/>
                          <a:cs typeface="Arial" panose="020B0604020202020204" pitchFamily="34" charset="0"/>
                        </a:rPr>
                        <a:t> JLN </a:t>
                      </a:r>
                      <a:r>
                        <a:rPr lang="en-US" sz="1400" b="0" baseline="0" dirty="0" err="1">
                          <a:latin typeface="Arial" panose="020B0604020202020204" pitchFamily="34" charset="0"/>
                          <a:cs typeface="Arial" panose="020B0604020202020204" pitchFamily="34" charset="0"/>
                        </a:rPr>
                        <a:t>Bil</a:t>
                      </a:r>
                      <a:r>
                        <a:rPr lang="en-US" sz="1400" b="0" baseline="0" dirty="0">
                          <a:latin typeface="Arial" panose="020B0604020202020204" pitchFamily="34" charset="0"/>
                          <a:cs typeface="Arial" panose="020B0604020202020204" pitchFamily="34" charset="0"/>
                        </a:rPr>
                        <a:t>. 10/2023 pada 7 </a:t>
                      </a:r>
                      <a:r>
                        <a:rPr lang="en-US" sz="1400" b="0" baseline="0" dirty="0" err="1">
                          <a:latin typeface="Arial" panose="020B0604020202020204" pitchFamily="34" charset="0"/>
                          <a:cs typeface="Arial" panose="020B0604020202020204" pitchFamily="34" charset="0"/>
                        </a:rPr>
                        <a:t>Disember</a:t>
                      </a:r>
                      <a:r>
                        <a:rPr lang="en-US" sz="1400" b="0" baseline="0" dirty="0">
                          <a:latin typeface="Arial" panose="020B0604020202020204" pitchFamily="34" charset="0"/>
                          <a:cs typeface="Arial" panose="020B0604020202020204" pitchFamily="34" charset="0"/>
                        </a:rPr>
                        <a:t> 2023.</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400" b="0" baseline="0" dirty="0">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600" b="0" baseline="0" dirty="0">
                        <a:latin typeface="Arial" panose="020B0604020202020204" pitchFamily="34" charset="0"/>
                        <a:cs typeface="Arial" panose="020B0604020202020204" pitchFamily="34" charset="0"/>
                      </a:endParaRPr>
                    </a:p>
                  </a:txBody>
                  <a:tcPr marL="91446" marR="91446" marT="45664" marB="45664"/>
                </a:tc>
                <a:extLst>
                  <a:ext uri="{0D108BD9-81ED-4DB2-BD59-A6C34878D82A}">
                    <a16:rowId xmlns:a16="http://schemas.microsoft.com/office/drawing/2014/main" val="10001"/>
                  </a:ext>
                </a:extLst>
              </a:tr>
            </a:tbl>
          </a:graphicData>
        </a:graphic>
      </p:graphicFrame>
      <p:sp>
        <p:nvSpPr>
          <p:cNvPr id="14356" name="Rectangle 1">
            <a:extLst>
              <a:ext uri="{FF2B5EF4-FFF2-40B4-BE49-F238E27FC236}">
                <a16:creationId xmlns:a16="http://schemas.microsoft.com/office/drawing/2014/main" id="{42254201-B05C-4D12-930E-0F78977DD3B4}"/>
              </a:ext>
            </a:extLst>
          </p:cNvPr>
          <p:cNvSpPr>
            <a:spLocks noChangeArrowheads="1"/>
          </p:cNvSpPr>
          <p:nvPr/>
        </p:nvSpPr>
        <p:spPr bwMode="auto">
          <a:xfrm>
            <a:off x="622300" y="0"/>
            <a:ext cx="1094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MAKLUM BALAS MINIT MESYUARAT MAJLIS BERSAMA JABATAN (MBJ)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sv-SE"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rPr>
              <a:t>BIL. 3/2023 JABATAN LANDSKAP NEGARA</a:t>
            </a:r>
            <a:endParaRPr kumimoji="0" lang="en-MY" altLang="en-US" sz="2000" b="0" i="0" u="none" strike="noStrike" kern="1200" cap="none" spc="0" normalizeH="0" baseline="0" noProof="0" dirty="0">
              <a:ln>
                <a:noFill/>
              </a:ln>
              <a:solidFill>
                <a:srgbClr val="000000"/>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3403820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1165</Words>
  <Application>Microsoft Office PowerPoint</Application>
  <PresentationFormat>Widescreen</PresentationFormat>
  <Paragraphs>313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Adobe Garamond Pro</vt:lpstr>
      <vt:lpstr>Arial</vt:lpstr>
      <vt:lpstr>Arial Black</vt:lpstr>
      <vt:lpstr>Britannic Bold</vt:lpstr>
      <vt:lpstr>Calibri</vt:lpstr>
      <vt:lpstr>Calibri Light</vt:lpstr>
      <vt:lpstr>tahoma, sans-serif</vt:lpstr>
      <vt:lpstr>Office Theme</vt:lpstr>
      <vt:lpstr>Pembentangan Maklum Balas Mesyuarat MBJ Bil. 3/2023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Pembentangan Maklum Balas Mesyuarat MBJ Bil. 3/2023 </dc:title>
  <dc:creator>wan zafirah hanim wan mohamad</dc:creator>
  <cp:lastModifiedBy>wan zafirah hanim wan mohamad</cp:lastModifiedBy>
  <cp:revision>8</cp:revision>
  <dcterms:created xsi:type="dcterms:W3CDTF">2024-02-09T06:36:24Z</dcterms:created>
  <dcterms:modified xsi:type="dcterms:W3CDTF">2024-03-07T07:19:24Z</dcterms:modified>
</cp:coreProperties>
</file>